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78" r:id="rId5"/>
    <p:sldId id="280" r:id="rId6"/>
    <p:sldId id="294" r:id="rId7"/>
    <p:sldId id="259" r:id="rId8"/>
    <p:sldId id="272" r:id="rId9"/>
    <p:sldId id="282" r:id="rId10"/>
    <p:sldId id="274" r:id="rId11"/>
    <p:sldId id="283" r:id="rId12"/>
    <p:sldId id="284" r:id="rId13"/>
    <p:sldId id="276" r:id="rId14"/>
    <p:sldId id="277" r:id="rId15"/>
    <p:sldId id="262" r:id="rId16"/>
    <p:sldId id="295" r:id="rId17"/>
    <p:sldId id="285" r:id="rId18"/>
    <p:sldId id="296" r:id="rId19"/>
    <p:sldId id="292" r:id="rId20"/>
    <p:sldId id="286" r:id="rId21"/>
    <p:sldId id="287" r:id="rId22"/>
    <p:sldId id="290" r:id="rId23"/>
    <p:sldId id="293"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6" autoAdjust="0"/>
    <p:restoredTop sz="94660" autoAdjust="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8763855A-05B1-44F8-ABA6-FCFC215C7ECE}"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763855A-05B1-44F8-ABA6-FCFC215C7EC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763855A-05B1-44F8-ABA6-FCFC215C7EC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763855A-05B1-44F8-ABA6-FCFC215C7EC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763855A-05B1-44F8-ABA6-FCFC215C7ECE}"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763855A-05B1-44F8-ABA6-FCFC215C7EC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763855A-05B1-44F8-ABA6-FCFC215C7EC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763855A-05B1-44F8-ABA6-FCFC215C7ECE}"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763855A-05B1-44F8-ABA6-FCFC215C7ECE}"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763855A-05B1-44F8-ABA6-FCFC215C7ECE}"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8763855A-05B1-44F8-ABA6-FCFC215C7ECE}"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763855A-05B1-44F8-ABA6-FCFC215C7ECE}"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ideo" Target="file:///D:\02karthika%20official\current%20research%20topic\foct.wm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pPr eaLnBrk="1" hangingPunct="1"/>
            <a:r>
              <a:rPr lang="en-US" sz="4000" dirty="0" smtClean="0"/>
              <a:t>STUDY ON FIBER OPTIC CURRENT TRANSFORMERS</a:t>
            </a:r>
            <a:br>
              <a:rPr lang="en-US" sz="4000" dirty="0" smtClean="0"/>
            </a:br>
            <a:endParaRPr lang="en-US" sz="4000" dirty="0" smtClean="0"/>
          </a:p>
        </p:txBody>
      </p:sp>
      <p:sp>
        <p:nvSpPr>
          <p:cNvPr id="2051" name="Rectangle 3"/>
          <p:cNvSpPr>
            <a:spLocks noGrp="1" noChangeArrowheads="1"/>
          </p:cNvSpPr>
          <p:nvPr>
            <p:ph type="subTitle" idx="1"/>
          </p:nvPr>
        </p:nvSpPr>
        <p:spPr/>
        <p:txBody>
          <a:bodyPr>
            <a:normAutofit/>
          </a:bodyPr>
          <a:lstStyle/>
          <a:p>
            <a:pPr algn="r" eaLnBrk="1" hangingPunct="1"/>
            <a:endParaRPr lang="en-US" sz="18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81000"/>
            <a:ext cx="8229600" cy="1143000"/>
          </a:xfrm>
          <a:solidFill>
            <a:schemeClr val="bg1"/>
          </a:solidFill>
        </p:spPr>
        <p:txBody>
          <a:bodyPr>
            <a:normAutofit fontScale="90000"/>
          </a:bodyPr>
          <a:lstStyle/>
          <a:p>
            <a:pPr marL="857250" indent="-857250" algn="ctr" eaLnBrk="1" hangingPunct="1"/>
            <a:r>
              <a:rPr lang="en-US" sz="4000" dirty="0" smtClean="0"/>
              <a:t>2 FARADAY ROTATION FOCT</a:t>
            </a:r>
            <a:br>
              <a:rPr lang="en-US" sz="4000" dirty="0" smtClean="0"/>
            </a:br>
            <a:r>
              <a:rPr lang="en-US" sz="4000" dirty="0" smtClean="0"/>
              <a:t>2</a:t>
            </a:r>
          </a:p>
        </p:txBody>
      </p:sp>
      <p:sp>
        <p:nvSpPr>
          <p:cNvPr id="10243" name="Rectangle 3"/>
          <p:cNvSpPr>
            <a:spLocks noGrp="1" noChangeArrowheads="1"/>
          </p:cNvSpPr>
          <p:nvPr>
            <p:ph idx="1"/>
          </p:nvPr>
        </p:nvSpPr>
        <p:spPr/>
        <p:txBody>
          <a:bodyPr/>
          <a:lstStyle/>
          <a:p>
            <a:pPr eaLnBrk="1" hangingPunct="1"/>
            <a:endParaRPr lang="en-US" smtClean="0"/>
          </a:p>
        </p:txBody>
      </p:sp>
      <p:pic>
        <p:nvPicPr>
          <p:cNvPr id="10244" name="Picture 4"/>
          <p:cNvPicPr>
            <a:picLocks noChangeAspect="1" noChangeArrowheads="1"/>
          </p:cNvPicPr>
          <p:nvPr/>
        </p:nvPicPr>
        <p:blipFill>
          <a:blip r:embed="rId2" cstate="print"/>
          <a:srcRect/>
          <a:stretch>
            <a:fillRect/>
          </a:stretch>
        </p:blipFill>
        <p:spPr bwMode="auto">
          <a:xfrm>
            <a:off x="381000" y="1066800"/>
            <a:ext cx="8763000" cy="5295334"/>
          </a:xfrm>
          <a:prstGeom prst="rect">
            <a:avLst/>
          </a:prstGeom>
          <a:noFill/>
          <a:ln w="9525">
            <a:noFill/>
            <a:miter lim="800000"/>
            <a:headEnd/>
            <a:tailEnd/>
          </a:ln>
        </p:spPr>
      </p:pic>
      <p:pic>
        <p:nvPicPr>
          <p:cNvPr id="19458" name="Picture 2"/>
          <p:cNvPicPr>
            <a:picLocks noChangeAspect="1" noChangeArrowheads="1"/>
          </p:cNvPicPr>
          <p:nvPr/>
        </p:nvPicPr>
        <p:blipFill>
          <a:blip r:embed="rId3"/>
          <a:srcRect/>
          <a:stretch>
            <a:fillRect/>
          </a:stretch>
        </p:blipFill>
        <p:spPr bwMode="auto">
          <a:xfrm>
            <a:off x="990600" y="1981200"/>
            <a:ext cx="1057275" cy="600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0" y="304800"/>
            <a:ext cx="8229600" cy="6553200"/>
          </a:xfrm>
        </p:spPr>
        <p:txBody>
          <a:bodyPr>
            <a:normAutofit/>
          </a:bodyPr>
          <a:lstStyle/>
          <a:p>
            <a:r>
              <a:rPr lang="en-US" sz="2000" dirty="0" smtClean="0"/>
              <a:t>Light from source is linearly by polarizer after passing through coupler.</a:t>
            </a:r>
          </a:p>
          <a:p>
            <a:r>
              <a:rPr lang="en-IN" sz="2000" dirty="0" smtClean="0"/>
              <a:t>The tails of fiber polarizer and modulator are welded with 45°, therefore the linearly polarized light is split into orthogonal polarization.</a:t>
            </a:r>
          </a:p>
          <a:p>
            <a:r>
              <a:rPr lang="en-IN" sz="2000" dirty="0" smtClean="0"/>
              <a:t> Next, the two orthogonal linear polarizations is converted into left and right circular polarizations at fiber λ/4 retarder and enter the sensing fiber looped around an electric current. </a:t>
            </a:r>
          </a:p>
          <a:p>
            <a:r>
              <a:rPr lang="en-IN" sz="2000" dirty="0" smtClean="0"/>
              <a:t>The circular polarizations are propagating in the sensing fiber with different speed and direction, and reflected on a mirror at the end the sensing fiber, and then come back to the fiber coil in the reverse direction.</a:t>
            </a:r>
          </a:p>
          <a:p>
            <a:r>
              <a:rPr lang="en-IN" sz="2000" dirty="0" smtClean="0"/>
              <a:t>In the propagation, the current-generated magnetic field produces a nonreciprocal phase shift between two lights by Faraday effect</a:t>
            </a:r>
          </a:p>
          <a:p>
            <a:r>
              <a:rPr lang="en-IN" sz="2000" dirty="0" smtClean="0"/>
              <a:t>The Faraday rotation angle θ is given by</a:t>
            </a:r>
            <a:r>
              <a:rPr lang="en-IN" sz="2000" b="1" i="1" dirty="0" smtClean="0"/>
              <a:t>    θ</a:t>
            </a:r>
            <a:r>
              <a:rPr lang="en-IN" sz="2000" b="1" dirty="0" smtClean="0"/>
              <a:t>=4VNI </a:t>
            </a:r>
          </a:p>
          <a:p>
            <a:r>
              <a:rPr lang="en-IN" sz="2000" dirty="0" smtClean="0"/>
              <a:t>After passing through the modulator, the two lights interfere and are detected by optical receiver where lights are converted to electrical signals. Finally, by a signal processing circuit, output signal proportional to the current is produced.</a:t>
            </a:r>
          </a:p>
          <a:p>
            <a:pPr>
              <a:buNone/>
            </a:pPr>
            <a:endParaRPr lang="en-IN" sz="2000" dirty="0" smtClean="0"/>
          </a:p>
          <a:p>
            <a:endParaRPr lang="en-IN" sz="2000" dirty="0" smtClean="0"/>
          </a:p>
          <a:p>
            <a:endParaRPr lang="en-IN"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foctchina.jpg"/>
          <p:cNvPicPr>
            <a:picLocks noGrp="1" noChangeAspect="1"/>
          </p:cNvPicPr>
          <p:nvPr>
            <p:ph idx="1"/>
          </p:nvPr>
        </p:nvPicPr>
        <p:blipFill>
          <a:blip r:embed="rId2" cstate="print"/>
          <a:stretch>
            <a:fillRect/>
          </a:stretch>
        </p:blipFill>
        <p:spPr>
          <a:xfrm>
            <a:off x="2133600" y="914400"/>
            <a:ext cx="4667250" cy="4143375"/>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en-US" sz="4000" smtClean="0"/>
              <a:t>Problems faced with FARADAY FOCT</a:t>
            </a:r>
          </a:p>
        </p:txBody>
      </p:sp>
      <p:sp>
        <p:nvSpPr>
          <p:cNvPr id="12291" name="Rectangle 3"/>
          <p:cNvSpPr>
            <a:spLocks noGrp="1" noChangeArrowheads="1"/>
          </p:cNvSpPr>
          <p:nvPr>
            <p:ph idx="1"/>
          </p:nvPr>
        </p:nvSpPr>
        <p:spPr/>
        <p:txBody>
          <a:bodyPr/>
          <a:lstStyle/>
          <a:p>
            <a:pPr eaLnBrk="1" hangingPunct="1"/>
            <a:r>
              <a:rPr lang="en-US" dirty="0" smtClean="0"/>
              <a:t> FARADAY FOCT suffers the linear  birefringence effect which originates from the optical fiber’s axial asymmetry and the environmental perturbations such  as temperature drift, vibration, resonating frequency etc.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r>
              <a:rPr lang="en-US" sz="4000" smtClean="0"/>
              <a:t>COMPENSATION METHODS FOR LINEAR BIREFRINGENCE</a:t>
            </a:r>
          </a:p>
        </p:txBody>
      </p:sp>
      <p:sp>
        <p:nvSpPr>
          <p:cNvPr id="13315" name="Rectangle 3"/>
          <p:cNvSpPr>
            <a:spLocks noGrp="1" noChangeArrowheads="1"/>
          </p:cNvSpPr>
          <p:nvPr>
            <p:ph idx="1"/>
          </p:nvPr>
        </p:nvSpPr>
        <p:spPr/>
        <p:txBody>
          <a:bodyPr>
            <a:normAutofit/>
          </a:bodyPr>
          <a:lstStyle/>
          <a:p>
            <a:pPr eaLnBrk="1" hangingPunct="1">
              <a:buFontTx/>
              <a:buNone/>
            </a:pPr>
            <a:r>
              <a:rPr lang="en-US" sz="2800" dirty="0" smtClean="0"/>
              <a:t>1) Low birefringence fiber which has minimum Birefringence</a:t>
            </a:r>
          </a:p>
          <a:p>
            <a:pPr eaLnBrk="1" hangingPunct="1">
              <a:buFontTx/>
              <a:buNone/>
            </a:pPr>
            <a:r>
              <a:rPr lang="en-US" sz="2800" dirty="0" smtClean="0"/>
              <a:t>2) Twisted fiber which was twisted to generate</a:t>
            </a:r>
          </a:p>
          <a:p>
            <a:pPr eaLnBrk="1" hangingPunct="1">
              <a:buFontTx/>
              <a:buNone/>
            </a:pPr>
            <a:r>
              <a:rPr lang="en-US" sz="2800" dirty="0" smtClean="0"/>
              <a:t>   enough circular birefringence to quench the linear one </a:t>
            </a:r>
          </a:p>
          <a:p>
            <a:pPr eaLnBrk="1" hangingPunct="1">
              <a:buFontTx/>
              <a:buNone/>
            </a:pPr>
            <a:r>
              <a:rPr lang="en-US" sz="2800" dirty="0" smtClean="0"/>
              <a:t>3)Annealed fiber which suppress the stress-induced birefringence by heating the sensor coil.</a:t>
            </a:r>
          </a:p>
          <a:p>
            <a:pPr eaLnBrk="1" hangingPunct="1">
              <a:buFontTx/>
              <a:buNone/>
            </a:pPr>
            <a:r>
              <a:rPr lang="en-US" sz="2800" dirty="0" smtClean="0"/>
              <a:t> 5) Flint glass fiber which contains lead</a:t>
            </a:r>
          </a:p>
          <a:p>
            <a:pPr eaLnBrk="1" hangingPunct="1">
              <a:buFontTx/>
              <a:buNone/>
            </a:pPr>
            <a:r>
              <a:rPr lang="en-US" sz="2800" dirty="0" smtClean="0"/>
              <a:t> 6) Spun fiber</a:t>
            </a:r>
          </a:p>
          <a:p>
            <a:pPr eaLnBrk="1" hangingPunct="1"/>
            <a:endParaRPr lang="en-US"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sz="4000" dirty="0" smtClean="0"/>
              <a:t>3 FOCT WITH SPUN FIBER SENSOR COIL</a:t>
            </a:r>
            <a:br>
              <a:rPr lang="en-US" sz="4000" dirty="0" smtClean="0"/>
            </a:br>
            <a:endParaRPr lang="en-US" sz="4000" dirty="0" smtClean="0"/>
          </a:p>
        </p:txBody>
      </p:sp>
      <p:sp>
        <p:nvSpPr>
          <p:cNvPr id="14339" name="Rectangle 3"/>
          <p:cNvSpPr>
            <a:spLocks noGrp="1" noChangeArrowheads="1"/>
          </p:cNvSpPr>
          <p:nvPr>
            <p:ph idx="1"/>
          </p:nvPr>
        </p:nvSpPr>
        <p:spPr/>
        <p:txBody>
          <a:bodyPr/>
          <a:lstStyle/>
          <a:p>
            <a:pPr eaLnBrk="1" hangingPunct="1"/>
            <a:r>
              <a:rPr lang="en-IN" sz="2400" dirty="0" smtClean="0"/>
              <a:t>Spun fiber is produced by spinning the fiber </a:t>
            </a:r>
            <a:r>
              <a:rPr lang="en-IN" sz="2400" dirty="0" err="1" smtClean="0"/>
              <a:t>preform</a:t>
            </a:r>
            <a:r>
              <a:rPr lang="en-IN" sz="2400" dirty="0" smtClean="0"/>
              <a:t> during the drawing process.</a:t>
            </a:r>
          </a:p>
          <a:p>
            <a:pPr eaLnBrk="1" hangingPunct="1">
              <a:buNone/>
            </a:pPr>
            <a:endParaRPr lang="en-IN" sz="2400" dirty="0" smtClean="0"/>
          </a:p>
          <a:p>
            <a:pPr eaLnBrk="1" hangingPunct="1"/>
            <a:r>
              <a:rPr lang="en-IN" sz="2400" dirty="0" smtClean="0"/>
              <a:t> The circular birefringence induced in the spun fiber cancels out and prevent the linear birefringence from accumulating.</a:t>
            </a:r>
          </a:p>
          <a:p>
            <a:pPr eaLnBrk="1" hangingPunct="1">
              <a:buNone/>
            </a:pPr>
            <a:endParaRPr lang="en-IN" sz="2400" dirty="0" smtClean="0"/>
          </a:p>
          <a:p>
            <a:pPr eaLnBrk="1" hangingPunct="1"/>
            <a:r>
              <a:rPr lang="en-IN" sz="2400" dirty="0" smtClean="0"/>
              <a:t>Compared with twisted fiber, spun fiber does not have internal stress caused by twisting and is much easier to handle.</a:t>
            </a:r>
          </a:p>
          <a:p>
            <a:pPr eaLnBrk="1" hangingPunct="1"/>
            <a:endParaRPr 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4294967295"/>
          </p:nvPr>
        </p:nvPicPr>
        <p:blipFill>
          <a:blip r:embed="rId2" cstate="print"/>
          <a:srcRect/>
          <a:stretch>
            <a:fillRect/>
          </a:stretch>
        </p:blipFill>
        <p:spPr bwMode="auto">
          <a:xfrm>
            <a:off x="914400" y="1036637"/>
            <a:ext cx="7315200" cy="5668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4 MAGNETO-OPTIC BALANCE TYPE OF FOCT</a:t>
            </a:r>
            <a:endParaRPr lang="en-IN" sz="3200" dirty="0"/>
          </a:p>
        </p:txBody>
      </p:sp>
      <p:pic>
        <p:nvPicPr>
          <p:cNvPr id="4" name="Content Placeholder 3"/>
          <p:cNvPicPr>
            <a:picLocks noGrp="1"/>
          </p:cNvPicPr>
          <p:nvPr>
            <p:ph idx="1"/>
          </p:nvPr>
        </p:nvPicPr>
        <p:blipFill>
          <a:blip r:embed="rId2" cstate="print"/>
          <a:stretch>
            <a:fillRect/>
          </a:stretch>
        </p:blipFill>
        <p:spPr bwMode="auto">
          <a:xfrm>
            <a:off x="513783" y="2148405"/>
            <a:ext cx="8116433" cy="39629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457200"/>
            <a:ext cx="8229600" cy="5668963"/>
          </a:xfrm>
        </p:spPr>
        <p:txBody>
          <a:bodyPr/>
          <a:lstStyle/>
          <a:p>
            <a:endParaRPr lang="en-IN" dirty="0" smtClean="0"/>
          </a:p>
          <a:p>
            <a:endParaRPr lang="en-US" dirty="0" smtClean="0"/>
          </a:p>
          <a:p>
            <a:pPr>
              <a:buNone/>
            </a:pPr>
            <a:endParaRPr lang="en-IN" dirty="0" smtClean="0"/>
          </a:p>
          <a:p>
            <a:r>
              <a:rPr lang="en-IN" dirty="0" smtClean="0"/>
              <a:t>The major merit of this topology is that the linear relationship between measured quantity and detectable quantity still exists without loss of accuracy even if the linear birefringence in optic fiber CTs is high.</a:t>
            </a:r>
          </a:p>
          <a:p>
            <a:endParaRPr lang="en-IN" dirty="0"/>
          </a:p>
        </p:txBody>
      </p:sp>
      <p:pic>
        <p:nvPicPr>
          <p:cNvPr id="4" name="Picture 3"/>
          <p:cNvPicPr/>
          <p:nvPr/>
        </p:nvPicPr>
        <p:blipFill>
          <a:blip r:embed="rId2" cstate="print"/>
          <a:srcRect/>
          <a:stretch>
            <a:fillRect/>
          </a:stretch>
        </p:blipFill>
        <p:spPr bwMode="auto">
          <a:xfrm>
            <a:off x="2590800" y="685800"/>
            <a:ext cx="28956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6" name="foct.wmv">
            <a:hlinkClick r:id="" action="ppaction://media"/>
          </p:cNvPr>
          <p:cNvPicPr>
            <a:picLocks noGrp="1" noRot="1" noChangeAspect="1"/>
          </p:cNvPicPr>
          <p:nvPr>
            <p:ph idx="1"/>
            <a:videoFile r:link="rId1"/>
          </p:nvPr>
        </p:nvPicPr>
        <p:blipFill>
          <a:blip r:embed="rId3" cstate="print"/>
          <a:stretch>
            <a:fillRect/>
          </a:stretch>
        </p:blipFill>
        <p:spPr>
          <a:xfrm>
            <a:off x="3048000" y="2986088"/>
            <a:ext cx="3048000"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6022"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smtClean="0"/>
              <a:t>INTRODUCTION</a:t>
            </a:r>
          </a:p>
        </p:txBody>
      </p:sp>
      <p:sp>
        <p:nvSpPr>
          <p:cNvPr id="3075" name="Rectangle 3"/>
          <p:cNvSpPr>
            <a:spLocks noGrp="1" noChangeArrowheads="1"/>
          </p:cNvSpPr>
          <p:nvPr>
            <p:ph idx="1"/>
          </p:nvPr>
        </p:nvSpPr>
        <p:spPr/>
        <p:txBody>
          <a:bodyPr/>
          <a:lstStyle/>
          <a:p>
            <a:pPr eaLnBrk="1" hangingPunct="1">
              <a:buFontTx/>
              <a:buNone/>
            </a:pPr>
            <a:r>
              <a:rPr lang="en-US" sz="2400" dirty="0" smtClean="0"/>
              <a:t>     With the rapid development of power system and the increase of voltage level of transmission and distribution, the traditional electromagnetic current transformer exposed a series of faults such as</a:t>
            </a:r>
          </a:p>
          <a:p>
            <a:pPr lvl="2" algn="just">
              <a:lnSpc>
                <a:spcPct val="80000"/>
              </a:lnSpc>
              <a:buFont typeface="Wingdings" pitchFamily="2" charset="2"/>
              <a:buChar char="Ø"/>
            </a:pPr>
            <a:r>
              <a:rPr lang="en-US" sz="1500" dirty="0" smtClean="0"/>
              <a:t>Complex insulating construction</a:t>
            </a:r>
          </a:p>
          <a:p>
            <a:pPr lvl="2" algn="just">
              <a:lnSpc>
                <a:spcPct val="80000"/>
              </a:lnSpc>
              <a:buFont typeface="Wingdings" pitchFamily="2" charset="2"/>
              <a:buChar char="Ø"/>
            </a:pPr>
            <a:r>
              <a:rPr lang="en-US" sz="1500" dirty="0" smtClean="0"/>
              <a:t>High manufacturing cost</a:t>
            </a:r>
          </a:p>
          <a:p>
            <a:pPr lvl="2" algn="just">
              <a:lnSpc>
                <a:spcPct val="80000"/>
              </a:lnSpc>
              <a:buFont typeface="Wingdings" pitchFamily="2" charset="2"/>
              <a:buChar char="Ø"/>
            </a:pPr>
            <a:r>
              <a:rPr lang="en-US" sz="1500" dirty="0" err="1" smtClean="0"/>
              <a:t>Combustile</a:t>
            </a:r>
            <a:r>
              <a:rPr lang="en-US" sz="1500" dirty="0" smtClean="0"/>
              <a:t> &amp; explosive character</a:t>
            </a:r>
          </a:p>
          <a:p>
            <a:pPr lvl="2" algn="just">
              <a:lnSpc>
                <a:spcPct val="80000"/>
              </a:lnSpc>
              <a:buFont typeface="Wingdings" pitchFamily="2" charset="2"/>
              <a:buChar char="Ø"/>
            </a:pPr>
            <a:r>
              <a:rPr lang="en-US" sz="1500" dirty="0" smtClean="0"/>
              <a:t>Nonlinear factors of ferrous core such as eddy current , hysteresis loss and  phase error caused by windings</a:t>
            </a:r>
          </a:p>
          <a:p>
            <a:pPr lvl="2" algn="just">
              <a:lnSpc>
                <a:spcPct val="80000"/>
              </a:lnSpc>
              <a:buNone/>
            </a:pPr>
            <a:endParaRPr lang="en-US" sz="15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ADVANTAGE OF FOCT</a:t>
            </a:r>
          </a:p>
        </p:txBody>
      </p:sp>
      <p:sp>
        <p:nvSpPr>
          <p:cNvPr id="6147" name="Rectangle 3"/>
          <p:cNvSpPr>
            <a:spLocks noGrp="1" noChangeArrowheads="1"/>
          </p:cNvSpPr>
          <p:nvPr>
            <p:ph idx="1"/>
          </p:nvPr>
        </p:nvSpPr>
        <p:spPr/>
        <p:txBody>
          <a:bodyPr/>
          <a:lstStyle/>
          <a:p>
            <a:pPr eaLnBrk="1" hangingPunct="1">
              <a:lnSpc>
                <a:spcPct val="90000"/>
              </a:lnSpc>
            </a:pPr>
            <a:r>
              <a:rPr lang="en-US" sz="2400" dirty="0" smtClean="0"/>
              <a:t>Absence of saturation of core</a:t>
            </a:r>
          </a:p>
          <a:p>
            <a:pPr eaLnBrk="1" hangingPunct="1">
              <a:lnSpc>
                <a:spcPct val="90000"/>
              </a:lnSpc>
            </a:pPr>
            <a:r>
              <a:rPr lang="en-US" sz="2400" dirty="0" smtClean="0"/>
              <a:t>Excellent electrical isolation</a:t>
            </a:r>
          </a:p>
          <a:p>
            <a:pPr eaLnBrk="1" hangingPunct="1">
              <a:lnSpc>
                <a:spcPct val="90000"/>
              </a:lnSpc>
            </a:pPr>
            <a:r>
              <a:rPr lang="en-US" sz="2400" dirty="0" smtClean="0"/>
              <a:t>Small size ,light weight and low production cost</a:t>
            </a:r>
          </a:p>
          <a:p>
            <a:pPr eaLnBrk="1" hangingPunct="1">
              <a:lnSpc>
                <a:spcPct val="90000"/>
              </a:lnSpc>
            </a:pPr>
            <a:r>
              <a:rPr lang="en-US" sz="2400" dirty="0" smtClean="0"/>
              <a:t>Can measure DC</a:t>
            </a:r>
          </a:p>
          <a:p>
            <a:pPr eaLnBrk="1" hangingPunct="1">
              <a:lnSpc>
                <a:spcPct val="90000"/>
              </a:lnSpc>
            </a:pPr>
            <a:r>
              <a:rPr lang="en-US" sz="2400" dirty="0" smtClean="0"/>
              <a:t>Antielectromagnetic interference characteristics</a:t>
            </a:r>
          </a:p>
          <a:p>
            <a:pPr eaLnBrk="1" hangingPunct="1">
              <a:lnSpc>
                <a:spcPct val="90000"/>
              </a:lnSpc>
            </a:pPr>
            <a:r>
              <a:rPr lang="en-US" sz="2400" dirty="0" smtClean="0"/>
              <a:t>Does not need power supply in HV side</a:t>
            </a:r>
          </a:p>
          <a:p>
            <a:pPr eaLnBrk="1" hangingPunct="1">
              <a:lnSpc>
                <a:spcPct val="90000"/>
              </a:lnSpc>
            </a:pPr>
            <a:r>
              <a:rPr lang="en-US" sz="2400" dirty="0" smtClean="0"/>
              <a:t>High speed of response</a:t>
            </a:r>
          </a:p>
          <a:p>
            <a:pPr eaLnBrk="1" hangingPunct="1">
              <a:lnSpc>
                <a:spcPct val="90000"/>
              </a:lnSpc>
            </a:pPr>
            <a:r>
              <a:rPr lang="en-US" sz="2400" dirty="0" smtClean="0"/>
              <a:t>Transmit digital signal so easy to interface with a communication network</a:t>
            </a:r>
          </a:p>
          <a:p>
            <a:pPr eaLnBrk="1" hangingPunct="1">
              <a:lnSpc>
                <a:spcPct val="90000"/>
              </a:lnSpc>
            </a:pPr>
            <a:r>
              <a:rPr lang="en-IN" sz="2400" dirty="0" smtClean="0"/>
              <a:t>The sensor element is naturally decoupled from the voltage line.</a:t>
            </a:r>
            <a:endParaRPr lang="en-US"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CONCLUSION</a:t>
            </a:r>
          </a:p>
        </p:txBody>
      </p:sp>
      <p:sp>
        <p:nvSpPr>
          <p:cNvPr id="19459" name="Rectangle 3"/>
          <p:cNvSpPr>
            <a:spLocks noGrp="1" noChangeArrowheads="1"/>
          </p:cNvSpPr>
          <p:nvPr>
            <p:ph idx="1"/>
          </p:nvPr>
        </p:nvSpPr>
        <p:spPr/>
        <p:txBody>
          <a:bodyPr/>
          <a:lstStyle/>
          <a:p>
            <a:pPr eaLnBrk="1" hangingPunct="1">
              <a:lnSpc>
                <a:spcPct val="80000"/>
              </a:lnSpc>
            </a:pPr>
            <a:endParaRPr lang="en-US" sz="2800" dirty="0" smtClean="0"/>
          </a:p>
          <a:p>
            <a:pPr eaLnBrk="1" hangingPunct="1">
              <a:lnSpc>
                <a:spcPct val="80000"/>
              </a:lnSpc>
            </a:pPr>
            <a:r>
              <a:rPr lang="en-US" sz="2800" dirty="0" smtClean="0"/>
              <a:t>Number of technical shortcomings such as unacceptable sensitivity to temperature and vibration as well as concerns about their long term reliability have contributed to prevent their widespread practical application. </a:t>
            </a:r>
          </a:p>
          <a:p>
            <a:pPr eaLnBrk="1" hangingPunct="1">
              <a:lnSpc>
                <a:spcPct val="80000"/>
              </a:lnSpc>
            </a:pPr>
            <a:r>
              <a:rPr lang="en-US" sz="2800" dirty="0" smtClean="0"/>
              <a:t>With the development of technique, these problems have gradually been solved and more and more smart substations have equipped with the FOCTs.</a:t>
            </a:r>
          </a:p>
          <a:p>
            <a:pPr eaLnBrk="1" hangingPunct="1">
              <a:lnSpc>
                <a:spcPct val="80000"/>
              </a:lnSpc>
            </a:pPr>
            <a:endParaRPr lang="en-US" sz="2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IN" dirty="0"/>
          </a:p>
        </p:txBody>
      </p:sp>
      <p:sp>
        <p:nvSpPr>
          <p:cNvPr id="3" name="Content Placeholder 2"/>
          <p:cNvSpPr>
            <a:spLocks noGrp="1"/>
          </p:cNvSpPr>
          <p:nvPr>
            <p:ph idx="1"/>
          </p:nvPr>
        </p:nvSpPr>
        <p:spPr/>
        <p:txBody>
          <a:bodyPr>
            <a:normAutofit lnSpcReduction="10000"/>
          </a:bodyPr>
          <a:lstStyle/>
          <a:p>
            <a:pPr lvl="0">
              <a:buFont typeface="+mj-lt"/>
              <a:buAutoNum type="arabicPeriod"/>
            </a:pPr>
            <a:r>
              <a:rPr lang="en-IN" sz="1800" dirty="0" smtClean="0"/>
              <a:t>Wang Na &amp;Wan </a:t>
            </a:r>
            <a:r>
              <a:rPr lang="en-IN" sz="1800" dirty="0" err="1" smtClean="0"/>
              <a:t>Quan</a:t>
            </a:r>
            <a:r>
              <a:rPr lang="en-IN" sz="1800" dirty="0" smtClean="0"/>
              <a:t>. “</a:t>
            </a:r>
            <a:r>
              <a:rPr lang="en-IN" sz="1800" b="1" dirty="0" smtClean="0"/>
              <a:t>Application of the Fiber Optical Current         </a:t>
            </a:r>
            <a:r>
              <a:rPr lang="en-IN" sz="1800" b="1" dirty="0" err="1" smtClean="0"/>
              <a:t>Transformerin</a:t>
            </a:r>
            <a:r>
              <a:rPr lang="en-IN" sz="1800" b="1" dirty="0" smtClean="0"/>
              <a:t> the 110kV Smart Substation</a:t>
            </a:r>
            <a:r>
              <a:rPr lang="en-IN" sz="1800" dirty="0" smtClean="0"/>
              <a:t>” 978-1-4577-0547-2/12/$31.00 </a:t>
            </a:r>
            <a:r>
              <a:rPr lang="en-IN" sz="1800" b="1" dirty="0" smtClean="0"/>
              <a:t>©2012 IEEE </a:t>
            </a:r>
          </a:p>
          <a:p>
            <a:pPr lvl="0">
              <a:buFont typeface="+mj-lt"/>
              <a:buAutoNum type="arabicPeriod"/>
            </a:pPr>
            <a:r>
              <a:rPr lang="en-IN" sz="1800" dirty="0" smtClean="0"/>
              <a:t>Wang </a:t>
            </a:r>
            <a:r>
              <a:rPr lang="en-IN" sz="1800" dirty="0" err="1" smtClean="0"/>
              <a:t>Yutian</a:t>
            </a:r>
            <a:r>
              <a:rPr lang="en-IN" sz="1800" dirty="0" smtClean="0"/>
              <a:t> Yuan Jing ∗ Wang </a:t>
            </a:r>
            <a:r>
              <a:rPr lang="en-IN" sz="1800" dirty="0" err="1" smtClean="0"/>
              <a:t>Huixin</a:t>
            </a:r>
            <a:r>
              <a:rPr lang="en-IN" sz="1800" dirty="0" smtClean="0"/>
              <a:t> Liu </a:t>
            </a:r>
            <a:r>
              <a:rPr lang="en-IN" sz="1800" dirty="0" err="1" smtClean="0"/>
              <a:t>Jie</a:t>
            </a:r>
            <a:r>
              <a:rPr lang="en-IN" sz="1800" dirty="0" smtClean="0"/>
              <a:t>.“</a:t>
            </a:r>
            <a:r>
              <a:rPr lang="en-IN" sz="1800" b="1" dirty="0" smtClean="0"/>
              <a:t>Design and research of fiber optically powered Rogowski coil current transformer</a:t>
            </a:r>
            <a:r>
              <a:rPr lang="en-IN" sz="1800" dirty="0" smtClean="0"/>
              <a:t>”, </a:t>
            </a:r>
            <a:r>
              <a:rPr lang="en-IN" sz="1800" dirty="0" err="1" smtClean="0"/>
              <a:t>Procedia</a:t>
            </a:r>
            <a:r>
              <a:rPr lang="en-IN" sz="1800" dirty="0" smtClean="0"/>
              <a:t> Engineering </a:t>
            </a:r>
            <a:r>
              <a:rPr lang="en-IN" sz="1800" b="1" dirty="0" smtClean="0"/>
              <a:t>15 (2011) </a:t>
            </a:r>
            <a:r>
              <a:rPr lang="en-IN" sz="1800" dirty="0" smtClean="0"/>
              <a:t>886 – 890</a:t>
            </a:r>
          </a:p>
          <a:p>
            <a:pPr lvl="0">
              <a:buFont typeface="+mj-lt"/>
              <a:buAutoNum type="arabicPeriod"/>
            </a:pPr>
            <a:r>
              <a:rPr lang="en-IN" sz="1800" dirty="0" smtClean="0"/>
              <a:t>Tang Ming-</a:t>
            </a:r>
            <a:r>
              <a:rPr lang="en-IN" sz="1800" dirty="0" err="1" smtClean="0"/>
              <a:t>jie</a:t>
            </a:r>
            <a:r>
              <a:rPr lang="en-IN" sz="1800" dirty="0" smtClean="0"/>
              <a:t> , Cao </a:t>
            </a:r>
            <a:r>
              <a:rPr lang="en-IN" sz="1800" dirty="0" err="1" smtClean="0"/>
              <a:t>Jian</a:t>
            </a:r>
            <a:r>
              <a:rPr lang="en-IN" sz="1800" dirty="0" smtClean="0"/>
              <a:t>-an</a:t>
            </a:r>
            <a:r>
              <a:rPr lang="en-IN" sz="1800" b="1" dirty="0" smtClean="0"/>
              <a:t>.” Study on Magneto-Optic Balance Type of Optical Fiber Current Transformer Used in Extra-High Voltage Measurement</a:t>
            </a:r>
            <a:r>
              <a:rPr lang="en-IN" sz="1800" dirty="0" smtClean="0"/>
              <a:t>”. </a:t>
            </a:r>
            <a:r>
              <a:rPr lang="en-IN" sz="1800" b="1" dirty="0" smtClean="0"/>
              <a:t>2011 </a:t>
            </a:r>
            <a:r>
              <a:rPr lang="en-IN" sz="1800" dirty="0" smtClean="0"/>
              <a:t>Third International Conference on Measuring Technology and </a:t>
            </a:r>
            <a:r>
              <a:rPr lang="en-IN" sz="1800" dirty="0" err="1" smtClean="0"/>
              <a:t>Mechatronics</a:t>
            </a:r>
            <a:r>
              <a:rPr lang="en-IN" sz="1800" dirty="0" smtClean="0"/>
              <a:t> Automation</a:t>
            </a:r>
          </a:p>
          <a:p>
            <a:pPr lvl="0">
              <a:buFont typeface="+mj-lt"/>
              <a:buAutoNum type="arabicPeriod"/>
            </a:pPr>
            <a:r>
              <a:rPr lang="en-IN" sz="1800" dirty="0" err="1" smtClean="0"/>
              <a:t>Hyoung</a:t>
            </a:r>
            <a:r>
              <a:rPr lang="en-IN" sz="1800" dirty="0" smtClean="0"/>
              <a:t>-Jun Park, Hyun-Jin Kim and Minho Song. </a:t>
            </a:r>
            <a:r>
              <a:rPr lang="en-IN" sz="1800" b="1" dirty="0" smtClean="0"/>
              <a:t>“A fiber-optic current transformer with spun fiber sensor coil” </a:t>
            </a:r>
            <a:r>
              <a:rPr lang="en-IN" sz="1800" dirty="0" smtClean="0"/>
              <a:t>The International Conference on Electrical Engineering</a:t>
            </a:r>
            <a:r>
              <a:rPr lang="en-IN" sz="1800" b="1" dirty="0" smtClean="0"/>
              <a:t> 2008</a:t>
            </a:r>
          </a:p>
          <a:p>
            <a:pPr lvl="0">
              <a:buFont typeface="+mj-lt"/>
              <a:buAutoNum type="arabicPeriod"/>
            </a:pPr>
            <a:r>
              <a:rPr lang="en-IN" sz="1800" dirty="0" err="1" smtClean="0"/>
              <a:t>WeiBing</a:t>
            </a:r>
            <a:r>
              <a:rPr lang="en-IN" sz="1800" dirty="0" smtClean="0"/>
              <a:t> </a:t>
            </a:r>
            <a:r>
              <a:rPr lang="en-IN" sz="1800" dirty="0" err="1" smtClean="0"/>
              <a:t>Hu</a:t>
            </a:r>
            <a:r>
              <a:rPr lang="en-IN" sz="1800" dirty="0" smtClean="0"/>
              <a:t>, </a:t>
            </a:r>
            <a:r>
              <a:rPr lang="en-IN" sz="1800" dirty="0" err="1" smtClean="0"/>
              <a:t>KaiCheng</a:t>
            </a:r>
            <a:r>
              <a:rPr lang="en-IN" sz="1800" dirty="0" smtClean="0"/>
              <a:t> Li , and </a:t>
            </a:r>
            <a:r>
              <a:rPr lang="en-IN" sz="1800" dirty="0" err="1" smtClean="0"/>
              <a:t>JianFeng</a:t>
            </a:r>
            <a:r>
              <a:rPr lang="en-IN" sz="1800" dirty="0" smtClean="0"/>
              <a:t> </a:t>
            </a:r>
            <a:r>
              <a:rPr lang="en-IN" sz="1800" dirty="0" err="1" smtClean="0"/>
              <a:t>Liu“RESEARCH</a:t>
            </a:r>
            <a:r>
              <a:rPr lang="en-IN" sz="1800" dirty="0" smtClean="0"/>
              <a:t> ON DIGITAL OPTICS FIBER CURRENT TRANSFORMER.” </a:t>
            </a:r>
            <a:r>
              <a:rPr lang="en-IN" sz="1800" b="1" dirty="0" smtClean="0"/>
              <a:t>UPEC 2007 – 509</a:t>
            </a:r>
          </a:p>
          <a:p>
            <a:pPr lvl="0"/>
            <a:endParaRPr lang="en-IN" sz="1800" dirty="0" smtClean="0"/>
          </a:p>
          <a:p>
            <a:endParaRPr lang="en-IN" sz="1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2057400"/>
            <a:ext cx="8229600" cy="1143000"/>
          </a:xfrm>
        </p:spPr>
        <p:txBody>
          <a:bodyPr/>
          <a:lstStyle/>
          <a:p>
            <a:pPr algn="ctr"/>
            <a:r>
              <a:rPr lang="en-US" dirty="0" smtClean="0"/>
              <a:t>THANK YOU</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3200" dirty="0" smtClean="0"/>
              <a:t>DIFFERENCE BETWEEN CT &amp;  FOCT</a:t>
            </a:r>
          </a:p>
        </p:txBody>
      </p:sp>
      <p:sp>
        <p:nvSpPr>
          <p:cNvPr id="4099" name="Rectangle 3"/>
          <p:cNvSpPr>
            <a:spLocks noGrp="1" noChangeArrowheads="1"/>
          </p:cNvSpPr>
          <p:nvPr>
            <p:ph idx="1"/>
          </p:nvPr>
        </p:nvSpPr>
        <p:spPr/>
        <p:txBody>
          <a:bodyPr/>
          <a:lstStyle/>
          <a:p>
            <a:pPr eaLnBrk="1" hangingPunct="1"/>
            <a:r>
              <a:rPr lang="en-US" dirty="0" smtClean="0"/>
              <a:t>Oil filled conventional  CTs works on the principle of electromagnetic induction</a:t>
            </a:r>
          </a:p>
          <a:p>
            <a:pPr eaLnBrk="1" hangingPunct="1">
              <a:buNone/>
            </a:pPr>
            <a:endParaRPr lang="en-US" dirty="0" smtClean="0"/>
          </a:p>
        </p:txBody>
      </p:sp>
      <p:graphicFrame>
        <p:nvGraphicFramePr>
          <p:cNvPr id="4100" name="Object 4"/>
          <p:cNvGraphicFramePr>
            <a:graphicFrameLocks noChangeAspect="1"/>
          </p:cNvGraphicFramePr>
          <p:nvPr/>
        </p:nvGraphicFramePr>
        <p:xfrm>
          <a:off x="3276600" y="2819400"/>
          <a:ext cx="2028825" cy="1104900"/>
        </p:xfrm>
        <a:graphic>
          <a:graphicData uri="http://schemas.openxmlformats.org/presentationml/2006/ole">
            <mc:AlternateContent xmlns:mc="http://schemas.openxmlformats.org/markup-compatibility/2006">
              <mc:Choice xmlns:v="urn:schemas-microsoft-com:vml" Requires="v">
                <p:oleObj spid="_x0000_s4102" name="Equation" r:id="rId3" imgW="723600" imgH="393480" progId="Equation.3">
                  <p:embed/>
                </p:oleObj>
              </mc:Choice>
              <mc:Fallback>
                <p:oleObj name="Equation" r:id="rId3" imgW="723600" imgH="39348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819400"/>
                        <a:ext cx="2028825" cy="1104900"/>
                      </a:xfrm>
                      <a:prstGeom prst="rect">
                        <a:avLst/>
                      </a:prstGeom>
                      <a:solidFill>
                        <a:srgbClr val="FFFF99"/>
                      </a:solidFill>
                      <a:ln w="9525">
                        <a:solidFill>
                          <a:schemeClr val="tx1"/>
                        </a:solidFill>
                        <a:miter lim="800000"/>
                        <a:headEnd/>
                        <a:tailEnd/>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pPr eaLnBrk="1" hangingPunct="1"/>
            <a:r>
              <a:rPr lang="en-US" dirty="0" smtClean="0"/>
              <a:t>PRINCIPLE OF OPERATION OF FOCT</a:t>
            </a:r>
            <a:endParaRPr lang="en-IN" dirty="0" smtClean="0"/>
          </a:p>
        </p:txBody>
      </p:sp>
      <p:pic>
        <p:nvPicPr>
          <p:cNvPr id="4" name="Content Placeholder 3" descr="http://www.nxtphase.com/images/products/nxct/faraday.jpg"/>
          <p:cNvPicPr>
            <a:picLocks noGrp="1"/>
          </p:cNvPicPr>
          <p:nvPr>
            <p:ph idx="1"/>
          </p:nvPr>
        </p:nvPicPr>
        <p:blipFill>
          <a:blip r:embed="rId2" cstate="print"/>
          <a:stretch>
            <a:fillRect/>
          </a:stretch>
        </p:blipFill>
        <p:spPr bwMode="auto">
          <a:xfrm>
            <a:off x="1238250" y="2410619"/>
            <a:ext cx="6667500" cy="343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4906963"/>
          </a:xfrm>
        </p:spPr>
        <p:txBody>
          <a:bodyPr/>
          <a:lstStyle/>
          <a:p>
            <a:r>
              <a:rPr lang="en-IN" sz="2400" dirty="0" smtClean="0"/>
              <a:t>Faraday discovered that when a block of glass is subjected to a strong magnetic field, it becomes optically active. When plane-polarized light is sent through the glass in a direction parallel to the applied magnetic field, the plane of vibration is rotated.</a:t>
            </a:r>
          </a:p>
          <a:p>
            <a:pPr>
              <a:buNone/>
            </a:pPr>
            <a:r>
              <a:rPr lang="en-IN" sz="2400" dirty="0" smtClean="0"/>
              <a:t>This rotation can be expressed by the relation </a:t>
            </a:r>
            <a:endParaRPr lang="en-IN" sz="2400" dirty="0"/>
          </a:p>
        </p:txBody>
      </p:sp>
      <p:pic>
        <p:nvPicPr>
          <p:cNvPr id="4" name="Picture 3"/>
          <p:cNvPicPr/>
          <p:nvPr/>
        </p:nvPicPr>
        <p:blipFill>
          <a:blip r:embed="rId2" cstate="print"/>
          <a:srcRect/>
          <a:stretch>
            <a:fillRect/>
          </a:stretch>
        </p:blipFill>
        <p:spPr bwMode="auto">
          <a:xfrm>
            <a:off x="2133600" y="3581400"/>
            <a:ext cx="34290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oct.jpg"/>
          <p:cNvPicPr>
            <a:picLocks noGrp="1" noChangeAspect="1"/>
          </p:cNvPicPr>
          <p:nvPr>
            <p:ph idx="1"/>
          </p:nvPr>
        </p:nvPicPr>
        <p:blipFill>
          <a:blip r:embed="rId2" cstate="print"/>
          <a:stretch>
            <a:fillRect/>
          </a:stretch>
        </p:blipFill>
        <p:spPr>
          <a:xfrm>
            <a:off x="609600" y="381000"/>
            <a:ext cx="7315199" cy="5611019"/>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DIFFERENT FOCT</a:t>
            </a:r>
          </a:p>
        </p:txBody>
      </p:sp>
      <p:sp>
        <p:nvSpPr>
          <p:cNvPr id="7171" name="Rectangle 3"/>
          <p:cNvSpPr>
            <a:spLocks noGrp="1" noChangeArrowheads="1"/>
          </p:cNvSpPr>
          <p:nvPr>
            <p:ph idx="1"/>
          </p:nvPr>
        </p:nvSpPr>
        <p:spPr/>
        <p:txBody>
          <a:bodyPr/>
          <a:lstStyle/>
          <a:p>
            <a:pPr marL="514350" indent="-514350" eaLnBrk="1" hangingPunct="1">
              <a:buNone/>
            </a:pPr>
            <a:endParaRPr lang="en-US" sz="2800" dirty="0" smtClean="0"/>
          </a:p>
          <a:p>
            <a:pPr marL="514350" indent="-514350" eaLnBrk="1" hangingPunct="1">
              <a:buFont typeface="+mj-lt"/>
              <a:buAutoNum type="arabicPeriod"/>
            </a:pPr>
            <a:r>
              <a:rPr lang="en-US" sz="2800" dirty="0" smtClean="0"/>
              <a:t> ROGOWSKI COIL FOCT</a:t>
            </a:r>
          </a:p>
          <a:p>
            <a:pPr marL="514350" indent="-514350" eaLnBrk="1" hangingPunct="1">
              <a:buFont typeface="+mj-lt"/>
              <a:buAutoNum type="arabicPeriod"/>
            </a:pPr>
            <a:r>
              <a:rPr lang="en-US" sz="2800" dirty="0" smtClean="0"/>
              <a:t>FARADAY ROTATION FOCT</a:t>
            </a:r>
          </a:p>
          <a:p>
            <a:pPr marL="514350" indent="-514350" eaLnBrk="1" hangingPunct="1">
              <a:buFont typeface="+mj-lt"/>
              <a:buAutoNum type="arabicPeriod"/>
            </a:pPr>
            <a:r>
              <a:rPr lang="en-US" sz="2800" dirty="0" smtClean="0"/>
              <a:t>SPUNFIBER FOCT</a:t>
            </a:r>
          </a:p>
          <a:p>
            <a:pPr marL="514350" lvl="0" indent="-514350" eaLnBrk="1" hangingPunct="1">
              <a:buFont typeface="+mj-lt"/>
              <a:buAutoNum type="arabicPeriod"/>
            </a:pPr>
            <a:r>
              <a:rPr lang="en-IN" sz="2800" dirty="0" smtClean="0"/>
              <a:t>MAGNETO-OPTIC BALANCE TYPE OF FOCT</a:t>
            </a:r>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marL="857250" indent="-857250" eaLnBrk="1" hangingPunct="1"/>
            <a:r>
              <a:rPr lang="en-US" dirty="0" smtClean="0"/>
              <a:t>1ROGOWSKI COIL FOCT</a:t>
            </a:r>
          </a:p>
        </p:txBody>
      </p:sp>
      <p:sp>
        <p:nvSpPr>
          <p:cNvPr id="8195" name="Rectangle 3"/>
          <p:cNvSpPr>
            <a:spLocks noGrp="1" noChangeArrowheads="1"/>
          </p:cNvSpPr>
          <p:nvPr>
            <p:ph idx="1"/>
          </p:nvPr>
        </p:nvSpPr>
        <p:spPr/>
        <p:txBody>
          <a:bodyPr>
            <a:normAutofit/>
          </a:bodyPr>
          <a:lstStyle/>
          <a:p>
            <a:pPr eaLnBrk="1" hangingPunct="1"/>
            <a:r>
              <a:rPr lang="en-US" sz="1800" dirty="0" smtClean="0"/>
              <a:t>Principle of operation </a:t>
            </a:r>
          </a:p>
        </p:txBody>
      </p:sp>
      <p:pic>
        <p:nvPicPr>
          <p:cNvPr id="8196" name="Picture 4"/>
          <p:cNvPicPr>
            <a:picLocks noChangeAspect="1" noChangeArrowheads="1"/>
          </p:cNvPicPr>
          <p:nvPr/>
        </p:nvPicPr>
        <p:blipFill>
          <a:blip r:embed="rId2" cstate="print"/>
          <a:srcRect/>
          <a:stretch>
            <a:fillRect/>
          </a:stretch>
        </p:blipFill>
        <p:spPr bwMode="auto">
          <a:xfrm>
            <a:off x="0" y="2819400"/>
            <a:ext cx="3289338" cy="28194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3810000" y="1905000"/>
            <a:ext cx="5334000" cy="495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processing</a:t>
            </a:r>
            <a:endParaRPr lang="en-IN"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On the HV side</a:t>
            </a:r>
          </a:p>
          <a:p>
            <a:pPr lvl="2">
              <a:buFont typeface="Wingdings" pitchFamily="2" charset="2"/>
              <a:buChar char="ü"/>
            </a:pPr>
            <a:r>
              <a:rPr lang="en-US" dirty="0" smtClean="0"/>
              <a:t> E/O CONVERSION</a:t>
            </a:r>
          </a:p>
          <a:p>
            <a:pPr lvl="2">
              <a:buFont typeface="Wingdings" pitchFamily="2" charset="2"/>
              <a:buChar char="ü"/>
            </a:pPr>
            <a:r>
              <a:rPr lang="en-US" dirty="0" smtClean="0"/>
              <a:t>  A/D CONVERSION</a:t>
            </a:r>
          </a:p>
          <a:p>
            <a:pPr lvl="2">
              <a:buFont typeface="Wingdings" pitchFamily="2" charset="2"/>
              <a:buChar char="ü"/>
            </a:pPr>
            <a:r>
              <a:rPr lang="en-US" dirty="0" smtClean="0"/>
              <a:t>   V/F CONVERSION</a:t>
            </a:r>
          </a:p>
          <a:p>
            <a:pPr>
              <a:buFont typeface="Wingdings" pitchFamily="2" charset="2"/>
              <a:buChar char="Ø"/>
            </a:pPr>
            <a:r>
              <a:rPr lang="en-US" dirty="0" smtClean="0"/>
              <a:t> On the LV side</a:t>
            </a:r>
          </a:p>
          <a:p>
            <a:pPr lvl="2">
              <a:buFont typeface="Wingdings" pitchFamily="2" charset="2"/>
              <a:buChar char="ü"/>
            </a:pPr>
            <a:r>
              <a:rPr lang="en-US" dirty="0" smtClean="0"/>
              <a:t>    O/E CONVERSION</a:t>
            </a:r>
          </a:p>
          <a:p>
            <a:pPr lvl="2">
              <a:buFont typeface="Wingdings" pitchFamily="2" charset="2"/>
              <a:buChar char="ü"/>
            </a:pPr>
            <a:r>
              <a:rPr lang="en-US" dirty="0" smtClean="0"/>
              <a:t>TIMER</a:t>
            </a:r>
          </a:p>
          <a:p>
            <a:pPr lvl="2">
              <a:buFont typeface="Wingdings" pitchFamily="2" charset="2"/>
              <a:buChar char="ü"/>
            </a:pPr>
            <a:r>
              <a:rPr lang="en-US" dirty="0" smtClean="0"/>
              <a:t>FREQUENCY COUNTER</a:t>
            </a:r>
          </a:p>
          <a:p>
            <a:pPr lvl="2">
              <a:buNone/>
            </a:pPr>
            <a:r>
              <a:rPr lang="en-US" dirty="0" smtClean="0"/>
              <a:t>Received frequency=D/T</a:t>
            </a:r>
          </a:p>
          <a:p>
            <a:pPr lvl="2">
              <a:buNone/>
            </a:pPr>
            <a:r>
              <a:rPr lang="en-US" dirty="0" smtClean="0"/>
              <a:t>(D=count value of frequency counter T=Count time of counter)</a:t>
            </a:r>
          </a:p>
          <a:p>
            <a:pPr lvl="2">
              <a:buNone/>
            </a:pPr>
            <a:r>
              <a:rPr lang="en-US" sz="2400" dirty="0" smtClean="0"/>
              <a:t>    Optical fiber supply is used to drive various electronic devices in HV side.</a:t>
            </a:r>
            <a:endParaRPr lang="en-US" dirty="0" smtClean="0"/>
          </a:p>
          <a:p>
            <a:pPr lvl="2">
              <a:buNone/>
            </a:pPr>
            <a:endParaRPr lang="en-US" dirty="0" smtClean="0"/>
          </a:p>
          <a:p>
            <a:pPr lvl="2">
              <a:buNone/>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1009</TotalTime>
  <Words>847</Words>
  <Application>Microsoft Office PowerPoint</Application>
  <PresentationFormat>On-screen Show (4:3)</PresentationFormat>
  <Paragraphs>82</Paragraphs>
  <Slides>23</Slides>
  <Notes>0</Notes>
  <HiddenSlides>0</HiddenSlides>
  <MMClips>1</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Constantia</vt:lpstr>
      <vt:lpstr>Wingdings</vt:lpstr>
      <vt:lpstr>Wingdings 2</vt:lpstr>
      <vt:lpstr>Flow</vt:lpstr>
      <vt:lpstr>Equation</vt:lpstr>
      <vt:lpstr>STUDY ON FIBER OPTIC CURRENT TRANSFORMERS </vt:lpstr>
      <vt:lpstr>INTRODUCTION</vt:lpstr>
      <vt:lpstr>DIFFERENCE BETWEEN CT &amp;  FOCT</vt:lpstr>
      <vt:lpstr>PRINCIPLE OF OPERATION OF FOCT</vt:lpstr>
      <vt:lpstr>PowerPoint Presentation</vt:lpstr>
      <vt:lpstr>PowerPoint Presentation</vt:lpstr>
      <vt:lpstr>DIFFERENT FOCT</vt:lpstr>
      <vt:lpstr>1ROGOWSKI COIL FOCT</vt:lpstr>
      <vt:lpstr>Signal processing</vt:lpstr>
      <vt:lpstr>2 FARADAY ROTATION FOCT 2</vt:lpstr>
      <vt:lpstr>PowerPoint Presentation</vt:lpstr>
      <vt:lpstr>PowerPoint Presentation</vt:lpstr>
      <vt:lpstr>Problems faced with FARADAY FOCT</vt:lpstr>
      <vt:lpstr>COMPENSATION METHODS FOR LINEAR BIREFRINGENCE</vt:lpstr>
      <vt:lpstr>3 FOCT WITH SPUN FIBER SENSOR COIL </vt:lpstr>
      <vt:lpstr>PowerPoint Presentation</vt:lpstr>
      <vt:lpstr>4 MAGNETO-OPTIC BALANCE TYPE OF FOCT</vt:lpstr>
      <vt:lpstr>PowerPoint Presentation</vt:lpstr>
      <vt:lpstr>PowerPoint Presentation</vt:lpstr>
      <vt:lpstr>ADVANTAGE OF FOCT</vt:lpstr>
      <vt:lpstr>CONCLUSION</vt:lpstr>
      <vt:lpstr>REFERENCES</vt:lpstr>
      <vt:lpstr>THANK YOU</vt:lpstr>
    </vt:vector>
  </TitlesOfParts>
  <Company>.:L4zy w4r3z:.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FIBER OPTIC CURRENT TRANSFORMERS</dc:title>
  <dc:creator>AIS</dc:creator>
  <cp:lastModifiedBy>DELL</cp:lastModifiedBy>
  <cp:revision>91</cp:revision>
  <dcterms:created xsi:type="dcterms:W3CDTF">2013-05-09T08:54:10Z</dcterms:created>
  <dcterms:modified xsi:type="dcterms:W3CDTF">2020-05-09T05:23:20Z</dcterms:modified>
</cp:coreProperties>
</file>