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92" r:id="rId13"/>
    <p:sldId id="293" r:id="rId14"/>
    <p:sldId id="294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1" r:id="rId30"/>
    <p:sldId id="286" r:id="rId31"/>
    <p:sldId id="287" r:id="rId32"/>
    <p:sldId id="288" r:id="rId33"/>
    <p:sldId id="289" r:id="rId34"/>
    <p:sldId id="290" r:id="rId35"/>
    <p:sldId id="270" r:id="rId36"/>
    <p:sldId id="269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904F7-96A3-4362-A95A-2A5A90DF54F2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090A-CEEA-4D91-BB31-054DF68C3C2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3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8D1F5-A9A7-42BD-8B16-50512B1FD6A1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0CBD-13F6-4A53-82E6-FCFD6DDC78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68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0CBD-13F6-4A53-82E6-FCFD6DDC782B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9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EAE93D-C9BE-43B3-9F16-0000EF322513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05BA-5709-4212-81AF-F584672B1106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4DA6-E8C9-4C30-BD7D-93CFD6D2523F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8C8D91-2823-4E4B-8650-50C61E21F762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9597-3357-4C4A-82D9-F32356E9DF66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02D2-E66D-4CC9-AF1E-72E21D95796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79CE51-3C09-4872-AAF9-6F6036C319A4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77C8-0362-41A1-BD52-347FAF2017A2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0C77E7-4588-4569-AD25-B3FB7EE0C28A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C79136-03B4-474E-A996-FF4E95EA2C07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48746E-B121-451E-B715-17F5EA6D3268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EF4F69-458C-4626-9D86-6BFC0287958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484784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A PCCM BOOST PFC CONVERTER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797152"/>
            <a:ext cx="6262464" cy="157777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 smtClean="0"/>
              <a:t>Waveforms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195736" y="5657671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 5: (a) Inductor current </a:t>
            </a:r>
            <a:r>
              <a:rPr lang="en-US" dirty="0" smtClean="0">
                <a:latin typeface="Monotype Corsiva" pitchFamily="66" charset="0"/>
              </a:rPr>
              <a:t>i</a:t>
            </a:r>
            <a:r>
              <a:rPr lang="en-US" baseline="-25000" dirty="0" smtClean="0"/>
              <a:t>L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         (b) drive pulse of boost switch S</a:t>
            </a:r>
            <a:r>
              <a:rPr lang="en-US" baseline="-25000" dirty="0" smtClean="0"/>
              <a:t>b</a:t>
            </a:r>
          </a:p>
          <a:p>
            <a:r>
              <a:rPr lang="en-US" dirty="0" smtClean="0"/>
              <a:t>           (c) drive pulse of freewheeling switch S</a:t>
            </a:r>
            <a:r>
              <a:rPr lang="en-US" baseline="-25000" dirty="0" smtClean="0"/>
              <a:t>f</a:t>
            </a:r>
            <a:endParaRPr lang="en-IN" baseline="-25000" dirty="0" smtClean="0"/>
          </a:p>
          <a:p>
            <a:endParaRPr lang="en-IN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381" y="1124744"/>
            <a:ext cx="4413919" cy="42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/>
              <a:t>Block diagram: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6371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87624" y="6021288"/>
            <a:ext cx="5524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Fig 6: Block diagram of the PCCM Converter with</a:t>
            </a:r>
          </a:p>
          <a:p>
            <a:pPr algn="ctr"/>
            <a:r>
              <a:rPr lang="en-US" dirty="0" smtClean="0"/>
              <a:t> closed loop control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(A)Voltage loop control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48" y="2085974"/>
            <a:ext cx="6937465" cy="307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530120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7: Block diagram of voltage loop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(B)Current control loop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66" y="2132856"/>
            <a:ext cx="80620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5805264"/>
            <a:ext cx="482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8: Block diagram of current control loop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3960440" cy="6069288"/>
          </a:xfrm>
        </p:spPr>
        <p:txBody>
          <a:bodyPr/>
          <a:lstStyle/>
          <a:p>
            <a:r>
              <a:rPr lang="en-US" sz="2000" dirty="0" smtClean="0"/>
              <a:t>The ripple voltage is estimated by,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000" dirty="0" smtClean="0"/>
              <a:t>The magnitude of the desired inductor current which is taken as the reference current is obtained by,</a:t>
            </a:r>
            <a:endParaRPr lang="en-IN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38164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827584" y="1484784"/>
          <a:ext cx="256969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4" imgW="1548728" imgH="431613" progId="Equation.3">
                  <p:embed/>
                </p:oleObj>
              </mc:Choice>
              <mc:Fallback>
                <p:oleObj name="Equation" r:id="rId4" imgW="1548728" imgH="4316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4"/>
                        <a:ext cx="2569697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971600" y="5229200"/>
          <a:ext cx="2443413" cy="79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6" imgW="1384300" imgH="457200" progId="Equation.3">
                  <p:embed/>
                </p:oleObj>
              </mc:Choice>
              <mc:Fallback>
                <p:oleObj name="Equation" r:id="rId6" imgW="13843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229200"/>
                        <a:ext cx="2443413" cy="797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923928" y="5783288"/>
            <a:ext cx="43204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Fig.9 : Waveforms of PCCM boost PFC converter. (a) Inductor current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6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 Inductor voltage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6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(t), (c) drive pulse of boost switch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16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(d) drive pulse of freewheeling switch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16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136904" cy="52772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Designed </a:t>
            </a:r>
            <a:r>
              <a:rPr lang="en-IN" dirty="0" err="1" smtClean="0"/>
              <a:t>w.r.t</a:t>
            </a:r>
            <a:r>
              <a:rPr lang="en-IN" dirty="0" smtClean="0"/>
              <a:t> to the following requirements:</a:t>
            </a:r>
          </a:p>
          <a:p>
            <a:pPr>
              <a:buNone/>
            </a:pPr>
            <a:endParaRPr lang="en-IN" dirty="0" smtClean="0"/>
          </a:p>
          <a:p>
            <a:pPr lvl="1">
              <a:buClr>
                <a:srgbClr val="00B0F0"/>
              </a:buClr>
              <a:buSzPct val="100000"/>
              <a:buFont typeface="Wingdings" pitchFamily="2" charset="2"/>
              <a:buChar char="ü"/>
            </a:pPr>
            <a:r>
              <a:rPr lang="en-IN" sz="2400" dirty="0" smtClean="0"/>
              <a:t>Input Supply, V</a:t>
            </a:r>
            <a:r>
              <a:rPr lang="en-IN" sz="2400" baseline="-25000" dirty="0" smtClean="0"/>
              <a:t>in 		</a:t>
            </a:r>
            <a:r>
              <a:rPr lang="en-IN" sz="2400" dirty="0" smtClean="0"/>
              <a:t>: 110Vrms voltage ac, 					       50Hz frequency</a:t>
            </a:r>
          </a:p>
          <a:p>
            <a:pPr lvl="1">
              <a:buClr>
                <a:srgbClr val="00B0F0"/>
              </a:buClr>
              <a:buSzPct val="100000"/>
              <a:buFont typeface="Wingdings" pitchFamily="2" charset="2"/>
              <a:buChar char="ü"/>
            </a:pPr>
            <a:r>
              <a:rPr lang="en-IN" sz="2400" dirty="0" smtClean="0"/>
              <a:t>Output power, P</a:t>
            </a:r>
            <a:r>
              <a:rPr lang="en-IN" sz="2400" baseline="-25000" dirty="0" smtClean="0"/>
              <a:t>o 		</a:t>
            </a:r>
            <a:r>
              <a:rPr lang="en-IN" sz="2400" dirty="0" smtClean="0"/>
              <a:t>: 200W</a:t>
            </a:r>
          </a:p>
          <a:p>
            <a:pPr lvl="1">
              <a:buClr>
                <a:srgbClr val="00B0F0"/>
              </a:buClr>
              <a:buSzPct val="100000"/>
              <a:buFont typeface="Wingdings" pitchFamily="2" charset="2"/>
              <a:buChar char="ü"/>
            </a:pPr>
            <a:r>
              <a:rPr lang="en-IN" sz="2400" dirty="0" smtClean="0"/>
              <a:t>Output voltage, V</a:t>
            </a:r>
            <a:r>
              <a:rPr lang="en-IN" sz="2400" baseline="-25000" dirty="0" smtClean="0"/>
              <a:t>o</a:t>
            </a:r>
            <a:r>
              <a:rPr lang="en-IN" sz="2400" dirty="0" smtClean="0"/>
              <a:t> 		: 200V </a:t>
            </a:r>
          </a:p>
          <a:p>
            <a:pPr lvl="1">
              <a:buClr>
                <a:srgbClr val="00B0F0"/>
              </a:buClr>
              <a:buSzPct val="100000"/>
              <a:buFont typeface="Wingdings" pitchFamily="2" charset="2"/>
              <a:buChar char="ü"/>
            </a:pPr>
            <a:r>
              <a:rPr lang="en-IN" sz="2400" dirty="0" smtClean="0"/>
              <a:t>Load(Resistance), R 		: 100Ω</a:t>
            </a:r>
          </a:p>
          <a:p>
            <a:pPr lvl="1">
              <a:buClr>
                <a:srgbClr val="00B0F0"/>
              </a:buClr>
              <a:buSzPct val="100000"/>
              <a:buFont typeface="Wingdings" pitchFamily="2" charset="2"/>
              <a:buChar char="ü"/>
            </a:pPr>
            <a:r>
              <a:rPr lang="en-IN" sz="2400" dirty="0" smtClean="0"/>
              <a:t>Switching frequency of the </a:t>
            </a:r>
          </a:p>
          <a:p>
            <a:pPr lvl="1">
              <a:buClr>
                <a:srgbClr val="00B0F0"/>
              </a:buClr>
              <a:buSzPct val="100000"/>
              <a:buNone/>
            </a:pPr>
            <a:r>
              <a:rPr lang="en-IN" sz="2400" dirty="0" smtClean="0"/>
              <a:t>   main switch </a:t>
            </a:r>
            <a:r>
              <a:rPr lang="en-IN" sz="2400" dirty="0" err="1" smtClean="0"/>
              <a:t>S</a:t>
            </a:r>
            <a:r>
              <a:rPr lang="en-IN" sz="2400" baseline="-25000" dirty="0" err="1" smtClean="0"/>
              <a:t>b</a:t>
            </a:r>
            <a:r>
              <a:rPr lang="en-IN" sz="2400" dirty="0" smtClean="0"/>
              <a:t> and </a:t>
            </a:r>
          </a:p>
          <a:p>
            <a:pPr lvl="1">
              <a:buClr>
                <a:srgbClr val="00B0F0"/>
              </a:buClr>
              <a:buSzPct val="100000"/>
              <a:buNone/>
            </a:pPr>
            <a:r>
              <a:rPr lang="en-IN" sz="2400" dirty="0" smtClean="0"/>
              <a:t>    freewheeling switch  </a:t>
            </a:r>
            <a:r>
              <a:rPr lang="en-IN" sz="2400" dirty="0" err="1" smtClean="0"/>
              <a:t>S</a:t>
            </a:r>
            <a:r>
              <a:rPr lang="en-IN" sz="2400" baseline="-25000" dirty="0" err="1" smtClean="0"/>
              <a:t>f</a:t>
            </a:r>
            <a:r>
              <a:rPr lang="en-IN" sz="2400" baseline="-25000" dirty="0" smtClean="0"/>
              <a:t> </a:t>
            </a:r>
            <a:r>
              <a:rPr lang="en-IN" sz="2400" dirty="0" smtClean="0"/>
              <a:t>, </a:t>
            </a:r>
            <a:r>
              <a:rPr lang="en-IN" sz="2400" dirty="0" err="1" smtClean="0"/>
              <a:t>f</a:t>
            </a:r>
            <a:r>
              <a:rPr lang="en-IN" sz="2400" baseline="-25000" dirty="0" err="1" smtClean="0"/>
              <a:t>s</a:t>
            </a:r>
            <a:r>
              <a:rPr lang="en-IN" sz="2400" baseline="-25000" dirty="0" smtClean="0"/>
              <a:t> 	</a:t>
            </a:r>
            <a:r>
              <a:rPr lang="en-IN" sz="2400" dirty="0" smtClean="0"/>
              <a:t>: 50KHz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632848" cy="6264696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For a boost converter at the boundary condition, maximum output current is given by,</a:t>
            </a:r>
          </a:p>
          <a:p>
            <a:pPr>
              <a:buNone/>
            </a:pPr>
            <a:r>
              <a:rPr lang="en-IN" dirty="0" smtClean="0"/>
              <a:t>		  </a:t>
            </a:r>
          </a:p>
          <a:p>
            <a:pPr>
              <a:buNone/>
            </a:pPr>
            <a:r>
              <a:rPr lang="en-IN" dirty="0" smtClean="0"/>
              <a:t>			</a:t>
            </a:r>
          </a:p>
          <a:p>
            <a:pPr>
              <a:buNone/>
            </a:pPr>
            <a:r>
              <a:rPr lang="en-IN" dirty="0" smtClean="0"/>
              <a:t>					 </a:t>
            </a:r>
          </a:p>
          <a:p>
            <a:pPr>
              <a:buNone/>
            </a:pPr>
            <a:r>
              <a:rPr lang="en-IN" sz="2000" dirty="0" smtClean="0"/>
              <a:t>                                                         =2A</a:t>
            </a:r>
            <a:r>
              <a:rPr lang="en-IN" dirty="0" smtClean="0"/>
              <a:t>.</a:t>
            </a:r>
          </a:p>
          <a:p>
            <a:r>
              <a:rPr lang="en-IN" dirty="0" smtClean="0"/>
              <a:t>Assuming for a duty ratio of 0.5,</a:t>
            </a:r>
          </a:p>
          <a:p>
            <a:pPr>
              <a:buNone/>
            </a:pPr>
            <a:r>
              <a:rPr lang="en-IN" dirty="0" smtClean="0"/>
              <a:t>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Equating the above equations, we get,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000" dirty="0" smtClean="0"/>
              <a:t>=0.125mH, for DCM</a:t>
            </a:r>
          </a:p>
          <a:p>
            <a:pPr>
              <a:buNone/>
            </a:pPr>
            <a:r>
              <a:rPr lang="en-US" i="1" dirty="0" smtClean="0"/>
              <a:t>L&gt;&gt;&gt;</a:t>
            </a:r>
            <a:r>
              <a:rPr lang="en-US" dirty="0" smtClean="0"/>
              <a:t>0.125mH, </a:t>
            </a:r>
            <a:r>
              <a:rPr lang="en-US" smtClean="0"/>
              <a:t>take 2mH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816981" y="1340768"/>
          <a:ext cx="1394979" cy="827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981" y="1340768"/>
                        <a:ext cx="1394979" cy="827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427984" y="1412776"/>
          <a:ext cx="729372" cy="68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419040" imgH="393480" progId="Equation.3">
                  <p:embed/>
                </p:oleObj>
              </mc:Choice>
              <mc:Fallback>
                <p:oleObj name="Equation" r:id="rId5" imgW="4190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412776"/>
                        <a:ext cx="729372" cy="68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131840" y="3284984"/>
          <a:ext cx="251227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1409700" imgH="419100" progId="Equation.3">
                  <p:embed/>
                </p:oleObj>
              </mc:Choice>
              <mc:Fallback>
                <p:oleObj name="Equation" r:id="rId7" imgW="1409700" imgH="419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284984"/>
                        <a:ext cx="2512279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195736" y="4653136"/>
          <a:ext cx="307234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9" imgW="1701800" imgH="419100" progId="Equation.3">
                  <p:embed/>
                </p:oleObj>
              </mc:Choice>
              <mc:Fallback>
                <p:oleObj name="Equation" r:id="rId9" imgW="1701800" imgH="4191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653136"/>
                        <a:ext cx="3072341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385248" cy="5133184"/>
          </a:xfrm>
        </p:spPr>
        <p:txBody>
          <a:bodyPr/>
          <a:lstStyle/>
          <a:p>
            <a:r>
              <a:rPr lang="en-IN" dirty="0" smtClean="0"/>
              <a:t>Assumed peak ripple voltage of ±8V, value of filter capacitor  is,</a:t>
            </a:r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=400</a:t>
            </a:r>
            <a:r>
              <a:rPr lang="en-US" dirty="0" smtClean="0">
                <a:latin typeface="Calibri"/>
                <a:ea typeface="Calibri" pitchFamily="34" charset="0"/>
                <a:cs typeface="Times New Roman" pitchFamily="18" charset="0"/>
              </a:rPr>
              <a:t>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 ≈ 470</a:t>
            </a:r>
            <a:r>
              <a:rPr lang="en-US" dirty="0" smtClean="0" bmk="OLE_LINK2">
                <a:latin typeface="Calibri"/>
                <a:ea typeface="Calibri" pitchFamily="34" charset="0"/>
                <a:cs typeface="Times New Roman" pitchFamily="18" charset="0"/>
              </a:rPr>
              <a:t>µ</a:t>
            </a:r>
            <a:r>
              <a:rPr lang="en-US" dirty="0" smtClean="0" bmk="OLE_LINK2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483768" y="2564904"/>
          <a:ext cx="2305542" cy="98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1054100" imgH="457200" progId="Equation.3">
                  <p:embed/>
                </p:oleObj>
              </mc:Choice>
              <mc:Fallback>
                <p:oleObj name="Equation" r:id="rId3" imgW="10541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564904"/>
                        <a:ext cx="2305542" cy="98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62074"/>
          </a:xfrm>
        </p:spPr>
        <p:txBody>
          <a:bodyPr/>
          <a:lstStyle/>
          <a:p>
            <a:r>
              <a:rPr lang="en-IN" b="1" dirty="0" smtClean="0"/>
              <a:t>SIMULATION 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529264" cy="5565232"/>
          </a:xfrm>
        </p:spPr>
        <p:txBody>
          <a:bodyPr/>
          <a:lstStyle/>
          <a:p>
            <a:r>
              <a:rPr lang="en-IN" sz="2200" dirty="0" smtClean="0"/>
              <a:t>OPEN LOOP PCCM BOOST PFC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27584" y="6165885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Fig 10: Simulated circuit diagram of open loop PCCM boost converter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920880" cy="302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7704856" cy="238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3528" y="6211669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Fig 11:Waveforms of (a) Output voltage at 200V, (b) Inductor current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321297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(a)</a:t>
            </a:r>
            <a:endParaRPr lang="en-IN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5877272"/>
            <a:ext cx="40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(b)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PCCM  Boost PFC</a:t>
            </a:r>
          </a:p>
          <a:p>
            <a:r>
              <a:rPr lang="en-US" dirty="0" smtClean="0"/>
              <a:t>Circuit operation </a:t>
            </a:r>
          </a:p>
          <a:p>
            <a:r>
              <a:rPr lang="en-US" dirty="0" smtClean="0"/>
              <a:t>Waveform</a:t>
            </a:r>
          </a:p>
          <a:p>
            <a:r>
              <a:rPr lang="en-US" dirty="0" smtClean="0"/>
              <a:t>Block diagram</a:t>
            </a:r>
          </a:p>
          <a:p>
            <a:r>
              <a:rPr lang="en-US" dirty="0" smtClean="0"/>
              <a:t>Simulation Result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References</a:t>
            </a:r>
          </a:p>
          <a:p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620D7B-565A-4D2B-9A09-A73CACA1CA57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41721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43608" y="5103858"/>
            <a:ext cx="6840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/>
                <a:cs typeface="Times New Roman" pitchFamily="18" charset="0"/>
              </a:rPr>
              <a:t>Fig 12:Waveform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/>
                <a:cs typeface="Times New Roman" pitchFamily="18" charset="0"/>
              </a:rPr>
              <a:t>of Input voltage and input current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/>
                <a:cs typeface="Times New Roman" pitchFamily="18" charset="0"/>
              </a:rPr>
              <a:t>open loop PCCM boost PFC converter with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/>
                <a:cs typeface="Times New Roman" pitchFamily="18" charset="0"/>
              </a:rPr>
              <a:t>pf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/>
                <a:cs typeface="Times New Roman" pitchFamily="18" charset="0"/>
              </a:rPr>
              <a:t> of 0.87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601272" cy="6141296"/>
          </a:xfrm>
        </p:spPr>
        <p:txBody>
          <a:bodyPr/>
          <a:lstStyle/>
          <a:p>
            <a:r>
              <a:rPr lang="en-IN" dirty="0" smtClean="0"/>
              <a:t>CLOSED LOOP CONTROL PCCM BOOST PFC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21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611560" y="908720"/>
            <a:ext cx="76328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71600" y="5949280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/>
                <a:cs typeface="Times New Roman" pitchFamily="18" charset="0"/>
              </a:rPr>
              <a:t>Fig 13: Simulated circuit diagram of  PCCM boost PFC converter with closed loop control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9208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971600" y="5707415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Fig 14: Waveform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of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Output voltage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23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13690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07628" y="5373216"/>
            <a:ext cx="370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MR10" charset="-120"/>
                <a:cs typeface="Times New Roman" pitchFamily="18" charset="0"/>
              </a:rPr>
              <a:t>Fig 15: Waveform of  Output current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24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914" y="5517232"/>
            <a:ext cx="776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MR10" charset="-120"/>
                <a:cs typeface="Times New Roman" pitchFamily="18" charset="0"/>
              </a:rPr>
              <a:t>Fig 16: Waveform of input voltage and input current with an improved </a:t>
            </a:r>
            <a:r>
              <a:rPr lang="en-US" dirty="0" err="1" smtClean="0">
                <a:latin typeface="Calibri" pitchFamily="34" charset="0"/>
                <a:ea typeface="CMR10" charset="-120"/>
                <a:cs typeface="Times New Roman" pitchFamily="18" charset="0"/>
              </a:rPr>
              <a:t>pf</a:t>
            </a:r>
            <a:r>
              <a:rPr lang="en-US" dirty="0" smtClean="0">
                <a:latin typeface="Calibri" pitchFamily="34" charset="0"/>
                <a:ea typeface="CMR10" charset="-120"/>
                <a:cs typeface="Times New Roman" pitchFamily="18" charset="0"/>
              </a:rPr>
              <a:t> of 0.94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25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0567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712879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11560" y="6070738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Fig 17: Waveforms of: (a) Drive pulses for switches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and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(b) Output of PI Controller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368" y="1628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47251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RESPONSE OF THE CONVERTER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28092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(a) Load Disturbance:</a:t>
            </a: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"/>
            </a:pPr>
            <a:r>
              <a:rPr lang="en-US" dirty="0" smtClean="0"/>
              <a:t>Under load variation-from 400W to 200W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26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1369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87624" y="6070738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</a:t>
            </a:r>
            <a:r>
              <a:rPr kumimoji="0" lang="en-U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ig 18: Transient response of the converter under step load variation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 bmk="OLE_LINK1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of 400 to 200W:  Output voltage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27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76864" cy="48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274656" y="5710699"/>
            <a:ext cx="6594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</a:t>
            </a:r>
            <a:r>
              <a:rPr kumimoji="0" lang="en-U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ig 19: Transient response of the converter under step load variation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 bmk="OLE_LINK1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of 400 to 200W: Output current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529264" cy="6213304"/>
          </a:xfrm>
        </p:spPr>
        <p:txBody>
          <a:bodyPr/>
          <a:lstStyle/>
          <a:p>
            <a:pPr>
              <a:buClr>
                <a:srgbClr val="00B0F0"/>
              </a:buClr>
              <a:buSzPct val="100000"/>
              <a:buFont typeface="Wingdings" pitchFamily="2" charset="2"/>
              <a:buChar char=""/>
            </a:pPr>
            <a:r>
              <a:rPr lang="en-US" dirty="0" smtClean="0"/>
              <a:t>Under load variation-from 200W to 400W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28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3448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74168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100392" y="19888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8172400" y="47251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827584" y="623731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MR10" charset="-120"/>
                <a:cs typeface="Times New Roman" pitchFamily="18" charset="0"/>
              </a:rPr>
              <a:t>F</a:t>
            </a:r>
            <a:r>
              <a:rPr lang="en-US" dirty="0" smtClean="0" bmk="">
                <a:latin typeface="Calibri" pitchFamily="34" charset="0"/>
                <a:ea typeface="CMR10" charset="-120"/>
                <a:cs typeface="Times New Roman" pitchFamily="18" charset="0"/>
              </a:rPr>
              <a:t>ig 20: Transient response of the converter under step load variation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 bmk="OLE_LINK10">
                <a:latin typeface="Calibri" pitchFamily="34" charset="0"/>
                <a:ea typeface="CMR10" charset="-120"/>
                <a:cs typeface="Times New Roman" pitchFamily="18" charset="0"/>
              </a:rPr>
              <a:t> of 200 to 400W</a:t>
            </a:r>
            <a:r>
              <a:rPr lang="en-US" dirty="0" smtClean="0" bmk="OLE_LINK10">
                <a:latin typeface="Calibri" pitchFamily="34" charset="0"/>
                <a:ea typeface="CMR10" charset="-120"/>
                <a:cs typeface="Times New Roman" pitchFamily="18" charset="0"/>
                <a:sym typeface="Wingdings" pitchFamily="2" charset="2"/>
              </a:rPr>
              <a:t>:(a) Output voltage, (b)</a:t>
            </a:r>
            <a:r>
              <a:rPr lang="en-US" dirty="0" smtClean="0" bmk="OLE_LINK10">
                <a:latin typeface="Calibri" pitchFamily="34" charset="0"/>
                <a:ea typeface="CMR10" charset="-120"/>
                <a:cs typeface="Times New Roman" pitchFamily="18" charset="0"/>
              </a:rPr>
              <a:t> Output current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29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91680" y="2276869"/>
          <a:ext cx="5184576" cy="3805598"/>
        </p:xfrm>
        <a:graphic>
          <a:graphicData uri="http://schemas.openxmlformats.org/drawingml/2006/table">
            <a:tbl>
              <a:tblPr/>
              <a:tblGrid>
                <a:gridCol w="1620180"/>
                <a:gridCol w="1782198"/>
                <a:gridCol w="1782198"/>
              </a:tblGrid>
              <a:tr h="205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Load power step change from 400W to 200W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Load power step change from 200W to 400W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Undershoot voltage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14V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Overshoot voltage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13V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Settling time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70ms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70ms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7" y="781589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MR10" charset="-120"/>
                <a:cs typeface="Times New Roman" pitchFamily="18" charset="0"/>
              </a:rPr>
              <a:t>Table : Transient performance observation of the PCCM boost converter under load variations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Conventional ac/dc power converters - connected to the line through full-wave rectifiers draw a non sinusoidal input current. </a:t>
            </a:r>
          </a:p>
          <a:p>
            <a:pPr algn="just"/>
            <a:r>
              <a:rPr lang="en-IN" dirty="0" smtClean="0"/>
              <a:t>Harmonic content in a current - flowing through the impedances in the electric utility distribution system can create harmonic voltages. </a:t>
            </a:r>
          </a:p>
          <a:p>
            <a:pPr algn="just"/>
            <a:r>
              <a:rPr lang="en-IN" dirty="0" smtClean="0"/>
              <a:t>Leads to distorted input current - prohibits the extraction of the maximum possible real power from the utility service. </a:t>
            </a:r>
          </a:p>
          <a:p>
            <a:pPr algn="just"/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8DD08F-3E35-4250-8BF6-C47A393754D6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776864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(b) Input voltage variation:</a:t>
            </a: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"/>
            </a:pPr>
            <a:r>
              <a:rPr lang="en-US" dirty="0" smtClean="0"/>
              <a:t>Under  input voltage variation-from </a:t>
            </a:r>
            <a:r>
              <a:rPr lang="en-IN" dirty="0" smtClean="0"/>
              <a:t>110Vrms to 98Vrms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30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8488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27584" y="5422666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Fig 21: Transient response of the converter under step </a:t>
            </a:r>
            <a:r>
              <a:rPr lang="en-US" dirty="0" smtClean="0">
                <a:latin typeface="Calibri" pitchFamily="34" charset="0"/>
                <a:ea typeface="CMR10" charset="-120"/>
                <a:cs typeface="Times New Roman" pitchFamily="18" charset="0"/>
              </a:rPr>
              <a:t>decrease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in input voltage variation of 110Vrms to 98Vrms:  Output voltage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31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528" y="5806134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Fig 22: Transient response of the converter under step </a:t>
            </a:r>
            <a:r>
              <a:rPr lang="en-US" dirty="0" smtClean="0">
                <a:latin typeface="Calibri" pitchFamily="34" charset="0"/>
                <a:ea typeface="CMR10" charset="-120"/>
                <a:cs typeface="Times New Roman" pitchFamily="18" charset="0"/>
              </a:rPr>
              <a:t>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crease in input voltage variation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of 110Vrms to 98Vrms:  Input voltage and input current with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pf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0.94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57256" cy="5853264"/>
          </a:xfrm>
        </p:spPr>
        <p:txBody>
          <a:bodyPr/>
          <a:lstStyle/>
          <a:p>
            <a:pPr>
              <a:buClr>
                <a:srgbClr val="0070C0"/>
              </a:buClr>
              <a:buSzPct val="100000"/>
              <a:buFont typeface="Wingdings" pitchFamily="2" charset="2"/>
              <a:buChar char=""/>
            </a:pPr>
            <a:r>
              <a:rPr lang="en-US" dirty="0" smtClean="0"/>
              <a:t>Under  input voltage variation-from </a:t>
            </a:r>
            <a:r>
              <a:rPr lang="en-IN" dirty="0" smtClean="0"/>
              <a:t>110Vrms to 120Vrms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32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6328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02562" y="5206643"/>
            <a:ext cx="8538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Fig 23: Transient response of the converter under step increase in input voltage variation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MR10" charset="-120"/>
                <a:cs typeface="Times New Roman" pitchFamily="18" charset="0"/>
              </a:rPr>
              <a:t> of 110Vrms to 120Vrms: (a) Output voltage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33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560840" cy="415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515719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MR10" charset="-120"/>
                <a:cs typeface="Times New Roman" pitchFamily="18" charset="0"/>
              </a:rPr>
              <a:t>Fig 24: Transient response of the converter under step increase in input voltage variation of 110Vrms to 120Vrms: (a) Input voltage and input current with </a:t>
            </a:r>
            <a:r>
              <a:rPr lang="en-US" dirty="0" err="1" smtClean="0">
                <a:latin typeface="Calibri" pitchFamily="34" charset="0"/>
                <a:ea typeface="CMR10" charset="-120"/>
                <a:cs typeface="Times New Roman" pitchFamily="18" charset="0"/>
              </a:rPr>
              <a:t>pf</a:t>
            </a:r>
            <a:r>
              <a:rPr lang="en-US" dirty="0" smtClean="0">
                <a:latin typeface="Calibri" pitchFamily="34" charset="0"/>
                <a:ea typeface="CMR10" charset="-120"/>
                <a:cs typeface="Times New Roman" pitchFamily="18" charset="0"/>
              </a:rPr>
              <a:t> 0.94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01272" cy="1296144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cap="none" dirty="0" smtClean="0">
                <a:solidFill>
                  <a:srgbClr val="0070C0"/>
                </a:solidFill>
                <a:ea typeface="CMR10" charset="-120"/>
                <a:cs typeface="Times New Roman" pitchFamily="18" charset="0"/>
              </a:rPr>
              <a:t>Table : Transient performance observation of the PCCM boost converter under load variations</a:t>
            </a:r>
            <a:r>
              <a:rPr lang="en-US" sz="2700" cap="none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3200" cap="none" dirty="0" smtClean="0">
                <a:solidFill>
                  <a:srgbClr val="0070C0"/>
                </a:solidFill>
                <a:cs typeface="Arial" pitchFamily="34" charset="0"/>
              </a:rPr>
              <a:t/>
            </a:r>
            <a:br>
              <a:rPr lang="en-US" sz="3200" cap="none" dirty="0" smtClean="0">
                <a:solidFill>
                  <a:srgbClr val="0070C0"/>
                </a:solidFill>
                <a:cs typeface="Arial" pitchFamily="34" charset="0"/>
              </a:rPr>
            </a:b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691680" y="1988840"/>
          <a:ext cx="5472608" cy="3960441"/>
        </p:xfrm>
        <a:graphic>
          <a:graphicData uri="http://schemas.openxmlformats.org/drawingml/2006/table">
            <a:tbl>
              <a:tblPr/>
              <a:tblGrid>
                <a:gridCol w="1710190"/>
                <a:gridCol w="1881209"/>
                <a:gridCol w="1881209"/>
              </a:tblGrid>
              <a:tr h="205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Input voltage step change from 110Vrms to 98Vrms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Input voltage step change from 110Vrms to 120Vrms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Undershoot voltage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22V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Overshoot voltage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Settling time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65ms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65ms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064896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Simulated the open loop and closed loop controlled PCCM boost converter for an output power of 400W.</a:t>
            </a:r>
          </a:p>
          <a:p>
            <a:pPr algn="just"/>
            <a:r>
              <a:rPr lang="en-US" dirty="0" smtClean="0"/>
              <a:t>OPL – </a:t>
            </a:r>
            <a:r>
              <a:rPr lang="en-US" dirty="0" err="1" smtClean="0"/>
              <a:t>pf</a:t>
            </a:r>
            <a:r>
              <a:rPr lang="en-US" dirty="0" smtClean="0"/>
              <a:t> of 0.87</a:t>
            </a:r>
          </a:p>
          <a:p>
            <a:pPr algn="just"/>
            <a:r>
              <a:rPr lang="en-US" dirty="0" smtClean="0"/>
              <a:t>CL – </a:t>
            </a:r>
            <a:r>
              <a:rPr lang="en-US" dirty="0" err="1" smtClean="0"/>
              <a:t>pf</a:t>
            </a:r>
            <a:r>
              <a:rPr lang="en-US" dirty="0" smtClean="0"/>
              <a:t> of 0.94</a:t>
            </a:r>
          </a:p>
          <a:p>
            <a:pPr algn="just"/>
            <a:r>
              <a:rPr lang="en-US" dirty="0" smtClean="0"/>
              <a:t>In closed loop system, has 2 independent voltage and current loops.</a:t>
            </a:r>
          </a:p>
          <a:p>
            <a:pPr algn="just"/>
            <a:r>
              <a:rPr lang="en-US" dirty="0" smtClean="0"/>
              <a:t>Voltage loop controls the switching of main switch and regulates output voltage at 200V.</a:t>
            </a:r>
          </a:p>
          <a:p>
            <a:pPr algn="just"/>
            <a:r>
              <a:rPr lang="en-US" dirty="0" smtClean="0"/>
              <a:t>Current control loop controls the switching of freewheeling switch and improves the power factor.</a:t>
            </a:r>
          </a:p>
          <a:p>
            <a:pPr algn="just"/>
            <a:r>
              <a:rPr lang="en-US" dirty="0" smtClean="0"/>
              <a:t>Due to independent control loops,  the system has fast dynamic response under disturbances.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529264" cy="50611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IN" dirty="0" smtClean="0"/>
          </a:p>
          <a:p>
            <a:pPr algn="just">
              <a:lnSpc>
                <a:spcPct val="120000"/>
              </a:lnSpc>
            </a:pPr>
            <a:r>
              <a:rPr lang="en-IN" dirty="0" err="1" smtClean="0"/>
              <a:t>Fei</a:t>
            </a:r>
            <a:r>
              <a:rPr lang="en-IN" dirty="0" smtClean="0"/>
              <a:t> Zhang and </a:t>
            </a:r>
            <a:r>
              <a:rPr lang="en-IN" dirty="0" err="1" smtClean="0"/>
              <a:t>Jianping</a:t>
            </a:r>
            <a:r>
              <a:rPr lang="en-IN" dirty="0" smtClean="0"/>
              <a:t> </a:t>
            </a:r>
            <a:r>
              <a:rPr lang="en-IN" dirty="0" err="1" smtClean="0"/>
              <a:t>Xu</a:t>
            </a:r>
            <a:r>
              <a:rPr lang="en-IN" dirty="0" smtClean="0"/>
              <a:t>, “A Novel PCCM Boost PFC </a:t>
            </a:r>
            <a:r>
              <a:rPr lang="en-IN" dirty="0" err="1" smtClean="0"/>
              <a:t>ConverterWith</a:t>
            </a:r>
            <a:r>
              <a:rPr lang="en-IN" dirty="0" smtClean="0"/>
              <a:t> Fast Dynamic Response</a:t>
            </a:r>
            <a:r>
              <a:rPr lang="en-IN" i="1" dirty="0" smtClean="0"/>
              <a:t>” IEEE Trans. on Ind. </a:t>
            </a:r>
            <a:r>
              <a:rPr lang="en-IN" i="1" dirty="0" err="1" smtClean="0"/>
              <a:t>electroni</a:t>
            </a:r>
            <a:r>
              <a:rPr lang="en-IN" i="1" dirty="0" smtClean="0"/>
              <a:t>, vol. 58, no. 9, </a:t>
            </a:r>
            <a:r>
              <a:rPr lang="en-IN" i="1" dirty="0" err="1" smtClean="0"/>
              <a:t>september</a:t>
            </a:r>
            <a:r>
              <a:rPr lang="en-IN" i="1" dirty="0" smtClean="0"/>
              <a:t> 2011</a:t>
            </a:r>
          </a:p>
          <a:p>
            <a:pPr algn="just">
              <a:lnSpc>
                <a:spcPct val="120000"/>
              </a:lnSpc>
            </a:pPr>
            <a:r>
              <a:rPr lang="en-IN" dirty="0" smtClean="0"/>
              <a:t>S. Wall and R. Jackson, “Fast controller design for single-phase power factor correction systems,” </a:t>
            </a:r>
            <a:r>
              <a:rPr lang="en-IN" i="1" dirty="0" smtClean="0"/>
              <a:t>IEEE Trans. Ind. Electron., vol. 44, no. 5, </a:t>
            </a:r>
            <a:r>
              <a:rPr lang="en-IN" dirty="0" smtClean="0"/>
              <a:t>pp. 654–660, Oct. 1997.</a:t>
            </a:r>
          </a:p>
          <a:p>
            <a:pPr algn="just">
              <a:lnSpc>
                <a:spcPct val="120000"/>
              </a:lnSpc>
            </a:pPr>
            <a:r>
              <a:rPr lang="en-IN" dirty="0" smtClean="0"/>
              <a:t>A. </a:t>
            </a:r>
            <a:r>
              <a:rPr lang="en-IN" dirty="0" err="1" smtClean="0"/>
              <a:t>Prodic</a:t>
            </a:r>
            <a:r>
              <a:rPr lang="en-IN" dirty="0" smtClean="0"/>
              <a:t>, D. </a:t>
            </a:r>
            <a:r>
              <a:rPr lang="en-IN" dirty="0" err="1" smtClean="0"/>
              <a:t>Maksimovic</a:t>
            </a:r>
            <a:r>
              <a:rPr lang="en-IN" dirty="0" smtClean="0"/>
              <a:t>, and R. W. Erickson, “Dead-zone digital controllers for improved dynamic response of low harmonic rectifiers,” </a:t>
            </a:r>
            <a:r>
              <a:rPr lang="en-IN" i="1" dirty="0" smtClean="0"/>
              <a:t>IEEE Trans. Power Electron., vol. 21, no. 1, pp. 173–181, Jan. 2006.</a:t>
            </a:r>
          </a:p>
          <a:p>
            <a:pPr lvl="0" algn="just">
              <a:lnSpc>
                <a:spcPct val="120000"/>
              </a:lnSpc>
            </a:pPr>
            <a:r>
              <a:rPr lang="en-IN" dirty="0" smtClean="0"/>
              <a:t>D. </a:t>
            </a:r>
            <a:r>
              <a:rPr lang="en-IN" dirty="0" err="1" smtClean="0"/>
              <a:t>Ma,W</a:t>
            </a:r>
            <a:r>
              <a:rPr lang="en-IN" dirty="0" smtClean="0"/>
              <a:t>.-H. </a:t>
            </a:r>
            <a:r>
              <a:rPr lang="en-IN" dirty="0" err="1" smtClean="0"/>
              <a:t>Ki</a:t>
            </a:r>
            <a:r>
              <a:rPr lang="en-IN" dirty="0" smtClean="0"/>
              <a:t>, and C.-Y. </a:t>
            </a:r>
            <a:r>
              <a:rPr lang="en-IN" dirty="0" err="1" smtClean="0"/>
              <a:t>Tsui</a:t>
            </a:r>
            <a:r>
              <a:rPr lang="en-IN" dirty="0" smtClean="0"/>
              <a:t>, “A pseudo-CCM/DCM SIMO switching converter with freewheel switching,” </a:t>
            </a:r>
            <a:r>
              <a:rPr lang="en-IN" i="1" dirty="0" smtClean="0"/>
              <a:t>IEEE J. Solid-State Circuits</a:t>
            </a:r>
            <a:r>
              <a:rPr lang="en-IN" dirty="0" smtClean="0"/>
              <a:t>, vol. 38, no. 6, pp. 1007–1014, Jun. 2003.</a:t>
            </a:r>
          </a:p>
          <a:p>
            <a:pPr lvl="0" algn="just">
              <a:lnSpc>
                <a:spcPct val="120000"/>
              </a:lnSpc>
            </a:pPr>
            <a:r>
              <a:rPr lang="en-IN" dirty="0" smtClean="0"/>
              <a:t>Abraham I. Pressman, Keith Billings, Taylor Morey “Switching Power Supply Design”, Tata McGraw-Hill ,Third Edition 2009.</a:t>
            </a:r>
          </a:p>
          <a:p>
            <a:pPr lvl="0" algn="just">
              <a:lnSpc>
                <a:spcPct val="120000"/>
              </a:lnSpc>
            </a:pPr>
            <a:r>
              <a:rPr lang="en-IN" dirty="0" smtClean="0"/>
              <a:t>Ned Mohan, Tore M </a:t>
            </a:r>
            <a:r>
              <a:rPr lang="en-IN" dirty="0" err="1" smtClean="0"/>
              <a:t>Undeland</a:t>
            </a:r>
            <a:r>
              <a:rPr lang="en-IN" dirty="0" smtClean="0"/>
              <a:t>, William P Robbins “Power Electronics-Converters, Applications and Design” Wiley India Edition 2006.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467600" cy="1143000"/>
          </a:xfrm>
        </p:spPr>
        <p:txBody>
          <a:bodyPr/>
          <a:lstStyle/>
          <a:p>
            <a:r>
              <a:rPr lang="en-US" dirty="0" smtClean="0"/>
              <a:t>Thank you…..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7529264" cy="57092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dirty="0" smtClean="0"/>
              <a:t>Power-Factor Correction (PFC) converters employ </a:t>
            </a:r>
          </a:p>
          <a:p>
            <a:pPr lvl="2" algn="just">
              <a:buClr>
                <a:srgbClr val="00B0F0"/>
              </a:buClr>
              <a:buFont typeface="Wingdings" pitchFamily="2" charset="2"/>
              <a:buChar char="Ø"/>
            </a:pPr>
            <a:r>
              <a:rPr lang="en-IN" sz="2400" dirty="0" smtClean="0">
                <a:solidFill>
                  <a:srgbClr val="0070C0"/>
                </a:solidFill>
              </a:rPr>
              <a:t>active wave shaping of the input current to ensure a sinusoidal current shape, while delivering 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sz="2400" dirty="0" smtClean="0">
                <a:solidFill>
                  <a:srgbClr val="0070C0"/>
                </a:solidFill>
              </a:rPr>
              <a:t>a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sz="2400" dirty="0" smtClean="0">
                <a:solidFill>
                  <a:srgbClr val="0070C0"/>
                </a:solidFill>
              </a:rPr>
              <a:t>dc output voltage</a:t>
            </a:r>
            <a:r>
              <a:rPr lang="en-IN" sz="2400" dirty="0" smtClean="0">
                <a:solidFill>
                  <a:srgbClr val="00B0F0"/>
                </a:solidFill>
              </a:rPr>
              <a:t>.</a:t>
            </a:r>
          </a:p>
          <a:p>
            <a:pPr algn="just"/>
            <a:r>
              <a:rPr lang="en-IN" i="1" dirty="0" smtClean="0"/>
              <a:t>The primary tasks of a controller for a PFC converter are to:</a:t>
            </a:r>
          </a:p>
          <a:p>
            <a:pPr lvl="2" algn="just">
              <a:buClr>
                <a:srgbClr val="00B0F0"/>
              </a:buClr>
              <a:buSzPct val="100000"/>
              <a:buFont typeface="Wingdings" pitchFamily="2" charset="2"/>
              <a:buChar char=""/>
            </a:pPr>
            <a:r>
              <a:rPr lang="en-IN" sz="2400" dirty="0" smtClean="0">
                <a:solidFill>
                  <a:srgbClr val="0070C0"/>
                </a:solidFill>
              </a:rPr>
              <a:t>achieve high power factor during steady-state operation.</a:t>
            </a:r>
          </a:p>
          <a:p>
            <a:pPr lvl="2" algn="just">
              <a:buClr>
                <a:srgbClr val="00B0F0"/>
              </a:buClr>
              <a:buSzPct val="100000"/>
              <a:buFont typeface="Wingdings" pitchFamily="2" charset="2"/>
              <a:buChar char=""/>
            </a:pPr>
            <a:r>
              <a:rPr lang="en-IN" sz="2400" dirty="0" smtClean="0">
                <a:solidFill>
                  <a:srgbClr val="0070C0"/>
                </a:solidFill>
              </a:rPr>
              <a:t>maintain an output voltage waveform around a specified average value with low ripple</a:t>
            </a:r>
            <a:r>
              <a:rPr lang="en-IN" sz="2400" i="1" dirty="0" smtClean="0">
                <a:solidFill>
                  <a:srgbClr val="0070C0"/>
                </a:solidFill>
              </a:rPr>
              <a:t>.</a:t>
            </a:r>
          </a:p>
          <a:p>
            <a:pPr lvl="2" algn="just">
              <a:buClr>
                <a:srgbClr val="00B0F0"/>
              </a:buClr>
              <a:buSzPct val="100000"/>
              <a:buFont typeface="Wingdings" pitchFamily="2" charset="2"/>
              <a:buChar char=""/>
            </a:pPr>
            <a:r>
              <a:rPr lang="en-IN" sz="2400" dirty="0" smtClean="0">
                <a:solidFill>
                  <a:srgbClr val="0070C0"/>
                </a:solidFill>
              </a:rPr>
              <a:t>respond quickly to load disturbances.</a:t>
            </a:r>
          </a:p>
          <a:p>
            <a:pPr lvl="4" algn="just">
              <a:buClr>
                <a:srgbClr val="00B0F0"/>
              </a:buClr>
              <a:buFont typeface="Wingdings" pitchFamily="2" charset="2"/>
              <a:buChar char="Ø"/>
            </a:pPr>
            <a:endParaRPr lang="en-IN" sz="2400" dirty="0">
              <a:solidFill>
                <a:srgbClr val="00B0F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AEBD98-F47D-4117-9343-59C101C525C4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385248" cy="4989168"/>
          </a:xfrm>
        </p:spPr>
        <p:txBody>
          <a:bodyPr/>
          <a:lstStyle/>
          <a:p>
            <a:r>
              <a:rPr lang="en-US" dirty="0" smtClean="0"/>
              <a:t>Active PFCs include:</a:t>
            </a:r>
          </a:p>
          <a:p>
            <a:pPr lvl="2">
              <a:buClr>
                <a:srgbClr val="0070C0"/>
              </a:buClr>
              <a:buSzPct val="77000"/>
              <a:buFont typeface="Wingdings" pitchFamily="2" charset="2"/>
              <a:buChar char=""/>
            </a:pPr>
            <a:endParaRPr lang="en-US" sz="2400" dirty="0" smtClean="0"/>
          </a:p>
          <a:p>
            <a:pPr lvl="2">
              <a:buClr>
                <a:srgbClr val="0070C0"/>
              </a:buClr>
              <a:buSzPct val="77000"/>
              <a:buFont typeface="Wingdings" pitchFamily="2" charset="2"/>
              <a:buChar char="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Buck, Boost, Buck-boost converters etc.</a:t>
            </a:r>
          </a:p>
          <a:p>
            <a:pPr lvl="2">
              <a:buClr>
                <a:srgbClr val="0070C0"/>
              </a:buClr>
              <a:buSzPct val="77000"/>
              <a:buFont typeface="Wingdings" pitchFamily="2" charset="2"/>
              <a:buChar char=""/>
            </a:pPr>
            <a:endParaRPr lang="en-US" sz="2400" dirty="0" smtClean="0">
              <a:solidFill>
                <a:srgbClr val="00B0F0"/>
              </a:solidFill>
            </a:endParaRPr>
          </a:p>
          <a:p>
            <a:pPr>
              <a:buSzPct val="77000"/>
              <a:buFont typeface="Courier New" pitchFamily="49" charset="0"/>
              <a:buChar char="o"/>
            </a:pPr>
            <a:r>
              <a:rPr lang="en-US" dirty="0" smtClean="0"/>
              <a:t>In this PFC correction - tried to implement a PCCM Boost converter.</a:t>
            </a:r>
          </a:p>
          <a:p>
            <a:pPr>
              <a:buSzPct val="77000"/>
              <a:buFont typeface="Courier New" pitchFamily="49" charset="0"/>
              <a:buChar char="o"/>
            </a:pPr>
            <a:endParaRPr lang="en-US" dirty="0" smtClean="0"/>
          </a:p>
          <a:p>
            <a:pPr>
              <a:buSzPct val="77000"/>
              <a:buFont typeface="Courier New" pitchFamily="49" charset="0"/>
              <a:buChar char="o"/>
            </a:pPr>
            <a:endParaRPr lang="en-US" dirty="0" smtClean="0"/>
          </a:p>
          <a:p>
            <a:pPr>
              <a:buSzPct val="77000"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00B0F0"/>
                </a:solidFill>
              </a:rPr>
              <a:t>Why PCCM Boost?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Pccm</a:t>
            </a:r>
            <a:r>
              <a:rPr lang="en-US" dirty="0" smtClean="0"/>
              <a:t> boost </a:t>
            </a:r>
            <a:r>
              <a:rPr lang="en-US" dirty="0" err="1" smtClean="0"/>
              <a:t>pfc</a:t>
            </a:r>
            <a:r>
              <a:rPr lang="en-US" dirty="0" smtClean="0"/>
              <a:t> converter: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1504" y="2492896"/>
            <a:ext cx="5436759" cy="31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619672" y="56612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 1: Circuit diagram of PCCM Boost Converter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77281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en-IN" sz="2400" dirty="0" smtClean="0"/>
              <a:t> Derived </a:t>
            </a:r>
            <a:r>
              <a:rPr lang="en-IN" sz="2400" dirty="0"/>
              <a:t>from conventional boost </a:t>
            </a:r>
            <a:r>
              <a:rPr lang="en-IN" sz="2400" dirty="0" smtClean="0"/>
              <a:t>PFC converter</a:t>
            </a:r>
            <a:r>
              <a:rPr lang="en-IN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operation: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Has 3 operation modes in each switching cycle.</a:t>
            </a:r>
          </a:p>
          <a:p>
            <a:pPr lvl="4"/>
            <a:endParaRPr lang="en-IN" dirty="0" smtClean="0"/>
          </a:p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Mode I:Boost operation</a:t>
            </a:r>
          </a:p>
          <a:p>
            <a:pPr lvl="4">
              <a:buClr>
                <a:srgbClr val="00B0F0"/>
              </a:buClr>
              <a:buSzPct val="85000"/>
              <a:buNone/>
            </a:pP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003" y="2708920"/>
            <a:ext cx="5318917" cy="30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7744" y="57332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2: Equivalent Circuit in </a:t>
            </a:r>
            <a:r>
              <a:rPr lang="en-US" i="1" dirty="0" smtClean="0"/>
              <a:t>d</a:t>
            </a:r>
            <a:r>
              <a:rPr lang="en-US" i="1" baseline="-25000" dirty="0" smtClean="0"/>
              <a:t>b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7601272" cy="5493224"/>
          </a:xfrm>
        </p:spPr>
        <p:txBody>
          <a:bodyPr/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Mode II: Capacitor Charging operation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35184"/>
            <a:ext cx="5361320" cy="30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55776" y="5373216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 3: Equivalent Circuit in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c</a:t>
            </a:r>
            <a:r>
              <a:rPr lang="en-US" i="1" dirty="0" err="1" smtClean="0"/>
              <a:t>T</a:t>
            </a: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57256" cy="5421216"/>
          </a:xfrm>
        </p:spPr>
        <p:txBody>
          <a:bodyPr/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Mode III: Freewheeling operation</a:t>
            </a:r>
            <a:endParaRPr lang="en-IN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25A0-96E5-4878-AED4-E1360DC0A025}" type="datetime1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F4F69-458C-4626-9D86-6BFC02879589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5489475" cy="29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39752" y="5301208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 4: Equivalent Circuit in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f</a:t>
            </a:r>
            <a:r>
              <a:rPr lang="en-US" i="1" dirty="0" err="1" smtClean="0"/>
              <a:t>T</a:t>
            </a: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659</TotalTime>
  <Words>1263</Words>
  <Application>Microsoft Office PowerPoint</Application>
  <PresentationFormat>On-screen Show (4:3)</PresentationFormat>
  <Paragraphs>241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Century Schoolbook</vt:lpstr>
      <vt:lpstr>CMR10</vt:lpstr>
      <vt:lpstr>Courier New</vt:lpstr>
      <vt:lpstr>Monotype Corsiva</vt:lpstr>
      <vt:lpstr>Times New Roman</vt:lpstr>
      <vt:lpstr>Wingdings</vt:lpstr>
      <vt:lpstr>Wingdings 2</vt:lpstr>
      <vt:lpstr>Oriel</vt:lpstr>
      <vt:lpstr>Equation</vt:lpstr>
      <vt:lpstr>A PCCM BOOST PFC CONVERTER</vt:lpstr>
      <vt:lpstr>Overview</vt:lpstr>
      <vt:lpstr>Introduction:</vt:lpstr>
      <vt:lpstr>PowerPoint Presentation</vt:lpstr>
      <vt:lpstr>PowerPoint Presentation</vt:lpstr>
      <vt:lpstr>Pccm boost pfc converter:</vt:lpstr>
      <vt:lpstr>Circuit operation:</vt:lpstr>
      <vt:lpstr>PowerPoint Presentation</vt:lpstr>
      <vt:lpstr>PowerPoint Presentation</vt:lpstr>
      <vt:lpstr>Waveforms</vt:lpstr>
      <vt:lpstr>Block diagram:</vt:lpstr>
      <vt:lpstr>(A)Voltage loop control</vt:lpstr>
      <vt:lpstr>(B)Current control loop</vt:lpstr>
      <vt:lpstr>PowerPoint Presentation</vt:lpstr>
      <vt:lpstr>DESIGN</vt:lpstr>
      <vt:lpstr>PowerPoint Presentation</vt:lpstr>
      <vt:lpstr>PowerPoint Presentation</vt:lpstr>
      <vt:lpstr>SIMULATION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RESPONSE OF THE CONVERTER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: Transient performance observation of the PCCM boost converter under load variations  </vt:lpstr>
      <vt:lpstr>CONCLUSION:</vt:lpstr>
      <vt:lpstr>references</vt:lpstr>
      <vt:lpstr>Thank you…..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PCCM BOOST PFC CONVERTER</dc:title>
  <dc:creator>SONY</dc:creator>
  <cp:lastModifiedBy>DELL</cp:lastModifiedBy>
  <cp:revision>71</cp:revision>
  <dcterms:created xsi:type="dcterms:W3CDTF">2013-02-26T05:52:19Z</dcterms:created>
  <dcterms:modified xsi:type="dcterms:W3CDTF">2020-05-09T17:39:17Z</dcterms:modified>
</cp:coreProperties>
</file>